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29"/>
  </p:notesMasterIdLst>
  <p:handoutMasterIdLst>
    <p:handoutMasterId r:id="rId30"/>
  </p:handoutMasterIdLst>
  <p:sldIdLst>
    <p:sldId id="533" r:id="rId5"/>
    <p:sldId id="505" r:id="rId6"/>
    <p:sldId id="507" r:id="rId7"/>
    <p:sldId id="508" r:id="rId8"/>
    <p:sldId id="509" r:id="rId9"/>
    <p:sldId id="510" r:id="rId10"/>
    <p:sldId id="511" r:id="rId11"/>
    <p:sldId id="512" r:id="rId12"/>
    <p:sldId id="513" r:id="rId13"/>
    <p:sldId id="514" r:id="rId14"/>
    <p:sldId id="529" r:id="rId15"/>
    <p:sldId id="515" r:id="rId16"/>
    <p:sldId id="516" r:id="rId17"/>
    <p:sldId id="523" r:id="rId18"/>
    <p:sldId id="525" r:id="rId19"/>
    <p:sldId id="524" r:id="rId20"/>
    <p:sldId id="528" r:id="rId21"/>
    <p:sldId id="530" r:id="rId22"/>
    <p:sldId id="531" r:id="rId23"/>
    <p:sldId id="526" r:id="rId24"/>
    <p:sldId id="527" r:id="rId25"/>
    <p:sldId id="519" r:id="rId26"/>
    <p:sldId id="520" r:id="rId27"/>
    <p:sldId id="534" r:id="rId28"/>
  </p:sldIdLst>
  <p:sldSz cx="9144000" cy="6858000" type="screen4x3"/>
  <p:notesSz cx="7023100" cy="92694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19">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Schuh" initials="AS" lastIdx="10" clrIdx="0">
    <p:extLst>
      <p:ext uri="{19B8F6BF-5375-455C-9EA6-DF929625EA0E}">
        <p15:presenceInfo xmlns:p15="http://schemas.microsoft.com/office/powerpoint/2012/main" userId="4718e848a5ea09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6CB"/>
    <a:srgbClr val="FFFF00"/>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14" d="100"/>
          <a:sy n="114" d="100"/>
        </p:scale>
        <p:origin x="88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9932"/>
    </p:cViewPr>
  </p:sorterViewPr>
  <p:notesViewPr>
    <p:cSldViewPr>
      <p:cViewPr varScale="1">
        <p:scale>
          <a:sx n="69" d="100"/>
          <a:sy n="69" d="100"/>
        </p:scale>
        <p:origin x="-2178" y="-108"/>
      </p:cViewPr>
      <p:guideLst>
        <p:guide orient="horz" pos="2919"/>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043238" cy="463550"/>
          </a:xfrm>
          <a:prstGeom prst="rect">
            <a:avLst/>
          </a:prstGeom>
          <a:noFill/>
          <a:ln w="9525">
            <a:noFill/>
            <a:miter lim="800000"/>
            <a:headEnd/>
            <a:tailEnd/>
          </a:ln>
          <a:effectLst/>
        </p:spPr>
        <p:txBody>
          <a:bodyPr vert="horz" wrap="square" lIns="93095" tIns="46548" rIns="93095" bIns="46548" numCol="1" anchor="t" anchorCtr="0" compatLnSpc="1">
            <a:prstTxWarp prst="textNoShape">
              <a:avLst/>
            </a:prstTxWarp>
          </a:bodyPr>
          <a:lstStyle>
            <a:lvl1pPr defTabSz="930275">
              <a:defRPr sz="1200">
                <a:latin typeface="Palatino" charset="0"/>
                <a:ea typeface="+mn-ea"/>
              </a:defRPr>
            </a:lvl1pPr>
          </a:lstStyle>
          <a:p>
            <a:pPr>
              <a:defRPr/>
            </a:pPr>
            <a:endParaRPr lang="en-US"/>
          </a:p>
        </p:txBody>
      </p:sp>
      <p:sp>
        <p:nvSpPr>
          <p:cNvPr id="12291" name="Rectangle 3"/>
          <p:cNvSpPr>
            <a:spLocks noGrp="1" noChangeArrowheads="1"/>
          </p:cNvSpPr>
          <p:nvPr>
            <p:ph type="dt" sz="quarter" idx="1"/>
          </p:nvPr>
        </p:nvSpPr>
        <p:spPr bwMode="auto">
          <a:xfrm>
            <a:off x="3979863" y="0"/>
            <a:ext cx="3043237" cy="463550"/>
          </a:xfrm>
          <a:prstGeom prst="rect">
            <a:avLst/>
          </a:prstGeom>
          <a:noFill/>
          <a:ln w="9525">
            <a:noFill/>
            <a:miter lim="800000"/>
            <a:headEnd/>
            <a:tailEnd/>
          </a:ln>
          <a:effectLst/>
        </p:spPr>
        <p:txBody>
          <a:bodyPr vert="horz" wrap="square" lIns="93095" tIns="46548" rIns="93095" bIns="46548" numCol="1" anchor="t" anchorCtr="0" compatLnSpc="1">
            <a:prstTxWarp prst="textNoShape">
              <a:avLst/>
            </a:prstTxWarp>
          </a:bodyPr>
          <a:lstStyle>
            <a:lvl1pPr algn="r" defTabSz="930275">
              <a:defRPr sz="1200">
                <a:latin typeface="Palatino" charset="0"/>
                <a:ea typeface="+mn-ea"/>
              </a:defRPr>
            </a:lvl1pPr>
          </a:lstStyle>
          <a:p>
            <a:pPr>
              <a:defRPr/>
            </a:pPr>
            <a:endParaRPr lang="en-US"/>
          </a:p>
        </p:txBody>
      </p:sp>
      <p:sp>
        <p:nvSpPr>
          <p:cNvPr id="12292" name="Rectangle 4"/>
          <p:cNvSpPr>
            <a:spLocks noGrp="1" noChangeArrowheads="1"/>
          </p:cNvSpPr>
          <p:nvPr>
            <p:ph type="ftr" sz="quarter" idx="2"/>
          </p:nvPr>
        </p:nvSpPr>
        <p:spPr bwMode="auto">
          <a:xfrm>
            <a:off x="0" y="8805863"/>
            <a:ext cx="3043238" cy="463550"/>
          </a:xfrm>
          <a:prstGeom prst="rect">
            <a:avLst/>
          </a:prstGeom>
          <a:noFill/>
          <a:ln w="9525">
            <a:noFill/>
            <a:miter lim="800000"/>
            <a:headEnd/>
            <a:tailEnd/>
          </a:ln>
          <a:effectLst/>
        </p:spPr>
        <p:txBody>
          <a:bodyPr vert="horz" wrap="square" lIns="93095" tIns="46548" rIns="93095" bIns="46548" numCol="1" anchor="b" anchorCtr="0" compatLnSpc="1">
            <a:prstTxWarp prst="textNoShape">
              <a:avLst/>
            </a:prstTxWarp>
          </a:bodyPr>
          <a:lstStyle>
            <a:lvl1pPr defTabSz="930275">
              <a:defRPr sz="1200">
                <a:latin typeface="Palatino" charset="0"/>
                <a:ea typeface="+mn-ea"/>
              </a:defRPr>
            </a:lvl1pPr>
          </a:lstStyle>
          <a:p>
            <a:pPr>
              <a:defRPr/>
            </a:pPr>
            <a:endParaRPr lang="en-US"/>
          </a:p>
        </p:txBody>
      </p:sp>
      <p:sp>
        <p:nvSpPr>
          <p:cNvPr id="12293" name="Rectangle 5"/>
          <p:cNvSpPr>
            <a:spLocks noGrp="1" noChangeArrowheads="1"/>
          </p:cNvSpPr>
          <p:nvPr>
            <p:ph type="sldNum" sz="quarter" idx="3"/>
          </p:nvPr>
        </p:nvSpPr>
        <p:spPr bwMode="auto">
          <a:xfrm>
            <a:off x="3979863" y="8805863"/>
            <a:ext cx="3043237" cy="463550"/>
          </a:xfrm>
          <a:prstGeom prst="rect">
            <a:avLst/>
          </a:prstGeom>
          <a:noFill/>
          <a:ln w="9525">
            <a:noFill/>
            <a:miter lim="800000"/>
            <a:headEnd/>
            <a:tailEnd/>
          </a:ln>
          <a:effectLst/>
        </p:spPr>
        <p:txBody>
          <a:bodyPr vert="horz" wrap="square" lIns="93095" tIns="46548" rIns="93095" bIns="46548" numCol="1" anchor="b" anchorCtr="0" compatLnSpc="1">
            <a:prstTxWarp prst="textNoShape">
              <a:avLst/>
            </a:prstTxWarp>
          </a:bodyPr>
          <a:lstStyle>
            <a:lvl1pPr algn="r" defTabSz="930275">
              <a:defRPr sz="1200">
                <a:ea typeface="ＭＳ Ｐゴシック" charset="-128"/>
              </a:defRPr>
            </a:lvl1pPr>
          </a:lstStyle>
          <a:p>
            <a:pPr>
              <a:defRPr/>
            </a:pPr>
            <a:fld id="{6174DC86-4C49-48DB-8852-A367E565D214}" type="slidenum">
              <a:rPr lang="en-US"/>
              <a:pPr>
                <a:defRPr/>
              </a:pPr>
              <a:t>‹#›</a:t>
            </a:fld>
            <a:endParaRPr lang="en-US"/>
          </a:p>
        </p:txBody>
      </p:sp>
    </p:spTree>
    <p:extLst>
      <p:ext uri="{BB962C8B-B14F-4D97-AF65-F5344CB8AC3E}">
        <p14:creationId xmlns:p14="http://schemas.microsoft.com/office/powerpoint/2010/main" val="22273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43238"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charset="0"/>
                <a:ea typeface="+mn-ea"/>
              </a:defRPr>
            </a:lvl1pPr>
          </a:lstStyle>
          <a:p>
            <a:pPr>
              <a:defRPr/>
            </a:pPr>
            <a:endParaRPr lang="en-US"/>
          </a:p>
        </p:txBody>
      </p:sp>
      <p:sp>
        <p:nvSpPr>
          <p:cNvPr id="23555" name="Rectangle 3"/>
          <p:cNvSpPr>
            <a:spLocks noGrp="1" noChangeArrowheads="1"/>
          </p:cNvSpPr>
          <p:nvPr>
            <p:ph type="dt" idx="1"/>
          </p:nvPr>
        </p:nvSpPr>
        <p:spPr bwMode="auto">
          <a:xfrm>
            <a:off x="3978275" y="0"/>
            <a:ext cx="3043238"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charset="0"/>
                <a:ea typeface="+mn-ea"/>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193800" y="695325"/>
            <a:ext cx="4635500" cy="3476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701675" y="4403725"/>
            <a:ext cx="5619750" cy="4170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558" name="Rectangle 6"/>
          <p:cNvSpPr>
            <a:spLocks noGrp="1" noChangeArrowheads="1"/>
          </p:cNvSpPr>
          <p:nvPr>
            <p:ph type="ftr" sz="quarter" idx="4"/>
          </p:nvPr>
        </p:nvSpPr>
        <p:spPr bwMode="auto">
          <a:xfrm>
            <a:off x="0" y="8804275"/>
            <a:ext cx="3043238"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charset="0"/>
                <a:ea typeface="+mn-ea"/>
              </a:defRPr>
            </a:lvl1pPr>
          </a:lstStyle>
          <a:p>
            <a:pPr>
              <a:defRPr/>
            </a:pPr>
            <a:endParaRPr lang="en-US"/>
          </a:p>
        </p:txBody>
      </p:sp>
      <p:sp>
        <p:nvSpPr>
          <p:cNvPr id="23559" name="Rectangle 7"/>
          <p:cNvSpPr>
            <a:spLocks noGrp="1" noChangeArrowheads="1"/>
          </p:cNvSpPr>
          <p:nvPr>
            <p:ph type="sldNum" sz="quarter" idx="5"/>
          </p:nvPr>
        </p:nvSpPr>
        <p:spPr bwMode="auto">
          <a:xfrm>
            <a:off x="3978275" y="8804275"/>
            <a:ext cx="3043238"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New Roman" pitchFamily="18" charset="0"/>
                <a:ea typeface="ＭＳ Ｐゴシック" charset="-128"/>
              </a:defRPr>
            </a:lvl1pPr>
          </a:lstStyle>
          <a:p>
            <a:pPr>
              <a:defRPr/>
            </a:pPr>
            <a:fld id="{93F19F33-2ADE-44CC-B13C-FDA5C5477331}" type="slidenum">
              <a:rPr lang="en-US"/>
              <a:pPr>
                <a:defRPr/>
              </a:pPr>
              <a:t>‹#›</a:t>
            </a:fld>
            <a:endParaRPr lang="en-US"/>
          </a:p>
        </p:txBody>
      </p:sp>
    </p:spTree>
    <p:extLst>
      <p:ext uri="{BB962C8B-B14F-4D97-AF65-F5344CB8AC3E}">
        <p14:creationId xmlns:p14="http://schemas.microsoft.com/office/powerpoint/2010/main" val="33924654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pitchFamily="18" charset="0"/>
                <a:ea typeface="ＭＳ Ｐゴシック" pitchFamily="34" charset="-128"/>
              </a:rPr>
              <a:t>fdfsdf</a:t>
            </a: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fld id="{1B1DDAD9-C0AD-46B6-B833-194DD766E32D}" type="slidenum">
              <a:rPr lang="en-US" sz="1200" smtClean="0">
                <a:latin typeface="Times New Roman" pitchFamily="18" charset="0"/>
              </a:rPr>
              <a:pPr/>
              <a:t>2</a:t>
            </a:fld>
            <a:endParaRPr lang="en-US" sz="1200">
              <a:latin typeface="Times New Roman" pitchFamily="18" charset="0"/>
            </a:endParaRPr>
          </a:p>
        </p:txBody>
      </p:sp>
    </p:spTree>
    <p:extLst>
      <p:ext uri="{BB962C8B-B14F-4D97-AF65-F5344CB8AC3E}">
        <p14:creationId xmlns:p14="http://schemas.microsoft.com/office/powerpoint/2010/main" val="1271787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fld id="{F4946251-2229-4B28-9BC2-E81DAB0948FC}" type="slidenum">
              <a:rPr lang="en-US" sz="1200" smtClean="0">
                <a:latin typeface="Times New Roman" pitchFamily="18" charset="0"/>
              </a:rPr>
              <a:pPr/>
              <a:t>21</a:t>
            </a:fld>
            <a:endParaRPr lang="en-US" sz="1200">
              <a:latin typeface="Times New Roman" pitchFamily="18" charset="0"/>
            </a:endParaRPr>
          </a:p>
        </p:txBody>
      </p:sp>
    </p:spTree>
    <p:extLst>
      <p:ext uri="{BB962C8B-B14F-4D97-AF65-F5344CB8AC3E}">
        <p14:creationId xmlns:p14="http://schemas.microsoft.com/office/powerpoint/2010/main" val="183495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fld id="{67B076EF-2D23-4239-B58F-E12A27AD0958}" type="slidenum">
              <a:rPr lang="en-US" sz="1200" smtClean="0">
                <a:latin typeface="Times New Roman" pitchFamily="18" charset="0"/>
              </a:rPr>
              <a:pPr/>
              <a:t>22</a:t>
            </a:fld>
            <a:endParaRPr lang="en-US" sz="1200">
              <a:latin typeface="Times New Roman"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pitchFamily="18" charset="0"/>
                <a:ea typeface="ＭＳ Ｐゴシック" pitchFamily="34" charset="-128"/>
              </a:rPr>
              <a:t>The error is measured in ulp (units in the last place), that is the values of the results are multiplied by a power of the base such that an error in the last significant place is an error of 1. </a:t>
            </a:r>
          </a:p>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699080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Images">
    <p:bg>
      <p:bgPr>
        <a:solidFill>
          <a:schemeClr val="bg1"/>
        </a:solidFill>
        <a:effectLst/>
      </p:bgPr>
    </p:bg>
    <p:spTree>
      <p:nvGrpSpPr>
        <p:cNvPr id="1" name=""/>
        <p:cNvGrpSpPr/>
        <p:nvPr/>
      </p:nvGrpSpPr>
      <p:grpSpPr>
        <a:xfrm>
          <a:off x="0" y="0"/>
          <a:ext cx="0" cy="0"/>
          <a:chOff x="0" y="0"/>
          <a:chExt cx="0" cy="0"/>
        </a:xfrm>
      </p:grpSpPr>
      <p:grpSp>
        <p:nvGrpSpPr>
          <p:cNvPr id="5" name="Group 4"/>
          <p:cNvGrpSpPr/>
          <p:nvPr/>
        </p:nvGrpSpPr>
        <p:grpSpPr>
          <a:xfrm>
            <a:off x="0" y="2"/>
            <a:ext cx="9144000" cy="6857999"/>
            <a:chOff x="0" y="-1"/>
            <a:chExt cx="10972800" cy="6172199"/>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0972800" cy="6172199"/>
            </a:xfrm>
            <a:prstGeom prst="rect">
              <a:avLst/>
            </a:prstGeom>
          </p:spPr>
        </p:pic>
        <p:sp>
          <p:nvSpPr>
            <p:cNvPr id="2" name="Rectangle 1"/>
            <p:cNvSpPr/>
            <p:nvPr userDrawn="1"/>
          </p:nvSpPr>
          <p:spPr>
            <a:xfrm>
              <a:off x="0" y="-1"/>
              <a:ext cx="10972800" cy="617219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80961" fontAlgn="base">
                <a:spcBef>
                  <a:spcPct val="0"/>
                </a:spcBef>
                <a:spcAft>
                  <a:spcPct val="0"/>
                </a:spcAft>
              </a:pPr>
              <a:endParaRPr lang="en-US" sz="1500">
                <a:solidFill>
                  <a:srgbClr val="FFFFFF"/>
                </a:solidFill>
              </a:endParaRPr>
            </a:p>
          </p:txBody>
        </p:sp>
      </p:grpSp>
      <p:sp>
        <p:nvSpPr>
          <p:cNvPr id="11" name="Rectangle 4"/>
          <p:cNvSpPr>
            <a:spLocks noGrp="1" noChangeArrowheads="1"/>
          </p:cNvSpPr>
          <p:nvPr>
            <p:ph type="subTitle" idx="1"/>
          </p:nvPr>
        </p:nvSpPr>
        <p:spPr>
          <a:xfrm>
            <a:off x="1516867" y="5331501"/>
            <a:ext cx="7241055" cy="338491"/>
          </a:xfrm>
        </p:spPr>
        <p:txBody>
          <a:bodyPr wrap="square" anchor="t">
            <a:spAutoFit/>
          </a:bodyPr>
          <a:lstStyle>
            <a:lvl1pPr marL="0" indent="0" algn="l">
              <a:lnSpc>
                <a:spcPct val="90000"/>
              </a:lnSpc>
              <a:spcBef>
                <a:spcPts val="0"/>
              </a:spcBef>
              <a:spcAft>
                <a:spcPts val="0"/>
              </a:spcAft>
              <a:buFontTx/>
              <a:buNone/>
              <a:defRPr sz="1777" b="0">
                <a:solidFill>
                  <a:schemeClr val="bg2"/>
                </a:solidFill>
                <a:latin typeface="Arial" panose="020B0604020202020204" pitchFamily="34" charset="0"/>
                <a:cs typeface="Arial" panose="020B0604020202020204" pitchFamily="34" charset="0"/>
              </a:defRPr>
            </a:lvl1pPr>
          </a:lstStyle>
          <a:p>
            <a:r>
              <a:rPr lang="en-US"/>
              <a:t>Click to edit Master subtitle style</a:t>
            </a:r>
            <a:endParaRPr lang="en-US" dirty="0"/>
          </a:p>
        </p:txBody>
      </p:sp>
      <p:sp>
        <p:nvSpPr>
          <p:cNvPr id="305" name="Title 304"/>
          <p:cNvSpPr>
            <a:spLocks noGrp="1"/>
          </p:cNvSpPr>
          <p:nvPr>
            <p:ph type="title"/>
          </p:nvPr>
        </p:nvSpPr>
        <p:spPr>
          <a:xfrm>
            <a:off x="1495360" y="4777569"/>
            <a:ext cx="7252400" cy="553934"/>
          </a:xfrm>
        </p:spPr>
        <p:txBody>
          <a:bodyPr anchor="b"/>
          <a:lstStyle>
            <a:lvl1pPr marL="0" indent="0" algn="l">
              <a:lnSpc>
                <a:spcPct val="90000"/>
              </a:lnSpc>
              <a:spcBef>
                <a:spcPts val="0"/>
              </a:spcBef>
              <a:defRPr sz="3333" b="0" cap="none" baseline="0">
                <a:solidFill>
                  <a:schemeClr val="bg2">
                    <a:lumMod val="60000"/>
                    <a:lumOff val="40000"/>
                  </a:schemeClr>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grpSp>
        <p:nvGrpSpPr>
          <p:cNvPr id="3" name="Group 2"/>
          <p:cNvGrpSpPr/>
          <p:nvPr/>
        </p:nvGrpSpPr>
        <p:grpSpPr>
          <a:xfrm>
            <a:off x="-1" y="832052"/>
            <a:ext cx="9144001" cy="1985041"/>
            <a:chOff x="0" y="748845"/>
            <a:chExt cx="6356036" cy="1379811"/>
          </a:xfrm>
        </p:grpSpPr>
        <p:pic>
          <p:nvPicPr>
            <p:cNvPr id="18" name="Picture 17"/>
            <p:cNvPicPr>
              <a:picLocks noChangeAspect="1"/>
            </p:cNvPicPr>
            <p:nvPr userDrawn="1"/>
          </p:nvPicPr>
          <p:blipFill rotWithShape="1">
            <a:blip r:embed="rId3"/>
            <a:srcRect l="12327"/>
            <a:stretch/>
          </p:blipFill>
          <p:spPr>
            <a:xfrm>
              <a:off x="0" y="748845"/>
              <a:ext cx="3105001" cy="760384"/>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7380" y="937806"/>
              <a:ext cx="2073674" cy="382462"/>
            </a:xfrm>
            <a:prstGeom prst="rect">
              <a:avLst/>
            </a:prstGeom>
          </p:spPr>
        </p:pic>
        <p:pic>
          <p:nvPicPr>
            <p:cNvPr id="6" name="Picture 5"/>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1039432" y="1561775"/>
              <a:ext cx="5316604" cy="566881"/>
            </a:xfrm>
            <a:prstGeom prst="rect">
              <a:avLst/>
            </a:prstGeom>
          </p:spPr>
        </p:pic>
        <p:grpSp>
          <p:nvGrpSpPr>
            <p:cNvPr id="20" name="Group 19"/>
            <p:cNvGrpSpPr/>
            <p:nvPr userDrawn="1"/>
          </p:nvGrpSpPr>
          <p:grpSpPr>
            <a:xfrm>
              <a:off x="1643784" y="1708498"/>
              <a:ext cx="1170069" cy="272357"/>
              <a:chOff x="4100403" y="1765746"/>
              <a:chExt cx="3118543" cy="725905"/>
            </a:xfrm>
          </p:grpSpPr>
          <p:pic>
            <p:nvPicPr>
              <p:cNvPr id="21" name="Picture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100403" y="1765746"/>
                <a:ext cx="561259" cy="725905"/>
              </a:xfrm>
              <a:prstGeom prst="rect">
                <a:avLst/>
              </a:prstGeom>
            </p:spPr>
          </p:pic>
          <p:pic>
            <p:nvPicPr>
              <p:cNvPr id="22" name="Picture 2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838124" y="1905033"/>
                <a:ext cx="2380822" cy="581350"/>
              </a:xfrm>
              <a:prstGeom prst="rect">
                <a:avLst/>
              </a:prstGeom>
            </p:spPr>
          </p:pic>
        </p:grpSp>
      </p:grpSp>
      <p:sp>
        <p:nvSpPr>
          <p:cNvPr id="14" name="Subtitle 11"/>
          <p:cNvSpPr txBox="1">
            <a:spLocks/>
          </p:cNvSpPr>
          <p:nvPr/>
        </p:nvSpPr>
        <p:spPr bwMode="auto">
          <a:xfrm>
            <a:off x="5500127" y="1405309"/>
            <a:ext cx="3230771" cy="296491"/>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spAutoFit/>
          </a:bodyPr>
          <a:lstStyle>
            <a:lvl1pPr marL="0" indent="0" algn="l" defTabSz="346459" rtl="0" fontAlgn="base">
              <a:lnSpc>
                <a:spcPct val="90000"/>
              </a:lnSpc>
              <a:spcBef>
                <a:spcPts val="0"/>
              </a:spcBef>
              <a:spcAft>
                <a:spcPts val="0"/>
              </a:spcAft>
              <a:buClr>
                <a:srgbClr val="6F6F6F"/>
              </a:buClr>
              <a:buSzPct val="100000"/>
              <a:buFontTx/>
              <a:buNone/>
              <a:defRPr sz="1600" b="0" baseline="0">
                <a:solidFill>
                  <a:schemeClr val="bg2"/>
                </a:solidFill>
                <a:latin typeface="Arial" panose="020B0604020202020204" pitchFamily="34" charset="0"/>
                <a:ea typeface="+mn-ea"/>
                <a:cs typeface="Arial" panose="020B0604020202020204" pitchFamily="34" charset="0"/>
              </a:defRPr>
            </a:lvl1pPr>
            <a:lvl2pPr marL="630238" indent="-2286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2pPr>
            <a:lvl3pPr marL="804863" indent="-2032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3pPr>
            <a:lvl4pPr marL="1331066" indent="-171443" algn="l" rtl="0" fontAlgn="base">
              <a:spcBef>
                <a:spcPct val="20000"/>
              </a:spcBef>
              <a:spcAft>
                <a:spcPct val="0"/>
              </a:spcAft>
              <a:buChar char="–"/>
              <a:defRPr sz="1500">
                <a:solidFill>
                  <a:schemeClr val="bg1"/>
                </a:solidFill>
                <a:latin typeface="+mn-lt"/>
              </a:defRPr>
            </a:lvl4pPr>
            <a:lvl5pPr marL="1588230" indent="-171443" algn="l" rtl="0" fontAlgn="base">
              <a:spcBef>
                <a:spcPct val="20000"/>
              </a:spcBef>
              <a:spcAft>
                <a:spcPct val="0"/>
              </a:spcAft>
              <a:buChar char="»"/>
              <a:defRPr sz="1500">
                <a:solidFill>
                  <a:schemeClr val="bg1"/>
                </a:solidFill>
                <a:latin typeface="+mn-lt"/>
              </a:defRPr>
            </a:lvl5pPr>
            <a:lvl6pPr marL="1931117" indent="-171443" algn="l" rtl="0" eaLnBrk="1" fontAlgn="base" hangingPunct="1">
              <a:spcBef>
                <a:spcPct val="20000"/>
              </a:spcBef>
              <a:spcAft>
                <a:spcPct val="0"/>
              </a:spcAft>
              <a:buChar char="»"/>
              <a:defRPr sz="1500">
                <a:solidFill>
                  <a:schemeClr val="bg1"/>
                </a:solidFill>
                <a:latin typeface="+mn-lt"/>
              </a:defRPr>
            </a:lvl6pPr>
            <a:lvl7pPr marL="2274003" indent="-171443" algn="l" rtl="0" eaLnBrk="1" fontAlgn="base" hangingPunct="1">
              <a:spcBef>
                <a:spcPct val="20000"/>
              </a:spcBef>
              <a:spcAft>
                <a:spcPct val="0"/>
              </a:spcAft>
              <a:buChar char="»"/>
              <a:defRPr sz="1500">
                <a:solidFill>
                  <a:schemeClr val="bg1"/>
                </a:solidFill>
                <a:latin typeface="+mn-lt"/>
              </a:defRPr>
            </a:lvl7pPr>
            <a:lvl8pPr marL="2616890" indent="-171443" algn="l" rtl="0" eaLnBrk="1" fontAlgn="base" hangingPunct="1">
              <a:spcBef>
                <a:spcPct val="20000"/>
              </a:spcBef>
              <a:spcAft>
                <a:spcPct val="0"/>
              </a:spcAft>
              <a:buChar char="»"/>
              <a:defRPr sz="1500">
                <a:solidFill>
                  <a:schemeClr val="bg1"/>
                </a:solidFill>
                <a:latin typeface="+mn-lt"/>
              </a:defRPr>
            </a:lvl8pPr>
            <a:lvl9pPr marL="2959775" indent="-171443" algn="l" rtl="0" eaLnBrk="1" fontAlgn="base" hangingPunct="1">
              <a:spcBef>
                <a:spcPct val="20000"/>
              </a:spcBef>
              <a:spcAft>
                <a:spcPct val="0"/>
              </a:spcAft>
              <a:buChar char="»"/>
              <a:defRPr sz="1500">
                <a:solidFill>
                  <a:schemeClr val="bg1"/>
                </a:solidFill>
                <a:latin typeface="+mn-lt"/>
              </a:defRPr>
            </a:lvl9pPr>
          </a:lstStyle>
          <a:p>
            <a:r>
              <a:rPr lang="en-US" sz="1400" kern="0" dirty="0"/>
              <a:t>Accelerated Computing</a:t>
            </a:r>
          </a:p>
        </p:txBody>
      </p:sp>
      <p:sp>
        <p:nvSpPr>
          <p:cNvPr id="15" name="Title 10"/>
          <p:cNvSpPr txBox="1">
            <a:spLocks/>
          </p:cNvSpPr>
          <p:nvPr/>
        </p:nvSpPr>
        <p:spPr bwMode="auto">
          <a:xfrm>
            <a:off x="5481278" y="994813"/>
            <a:ext cx="3235833" cy="410497"/>
          </a:xfrm>
          <a:prstGeom prst="rect">
            <a:avLst/>
          </a:prstGeom>
          <a:noFill/>
          <a:ln w="9525">
            <a:noFill/>
            <a:miter lim="800000"/>
            <a:headEnd/>
            <a:tailEnd/>
          </a:ln>
        </p:spPr>
        <p:txBody>
          <a:bodyPr vert="horz" wrap="square" lIns="101600" tIns="50800" rIns="101600" bIns="50800" numCol="1" anchor="b" anchorCtr="0" compatLnSpc="1">
            <a:prstTxWarp prst="textNoShape">
              <a:avLst/>
            </a:prstTxWarp>
            <a:spAutoFit/>
          </a:bodyPr>
          <a:lstStyle>
            <a:lvl1pPr marL="0" indent="0" algn="l" rtl="0" fontAlgn="base">
              <a:lnSpc>
                <a:spcPct val="90000"/>
              </a:lnSpc>
              <a:spcBef>
                <a:spcPts val="0"/>
              </a:spcBef>
              <a:spcAft>
                <a:spcPct val="0"/>
              </a:spcAft>
              <a:defRPr sz="3000" b="0" cap="none" baseline="0">
                <a:solidFill>
                  <a:schemeClr val="bg2">
                    <a:lumMod val="60000"/>
                    <a:lumOff val="40000"/>
                  </a:schemeClr>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400" b="1">
                <a:solidFill>
                  <a:srgbClr val="73B900"/>
                </a:solidFill>
                <a:latin typeface="Arial" charset="0"/>
              </a:defRPr>
            </a:lvl2pPr>
            <a:lvl3pPr algn="l" rtl="0" fontAlgn="base">
              <a:spcBef>
                <a:spcPct val="0"/>
              </a:spcBef>
              <a:spcAft>
                <a:spcPct val="0"/>
              </a:spcAft>
              <a:defRPr sz="2400" b="1">
                <a:solidFill>
                  <a:srgbClr val="73B900"/>
                </a:solidFill>
                <a:latin typeface="Arial" charset="0"/>
              </a:defRPr>
            </a:lvl3pPr>
            <a:lvl4pPr algn="l" rtl="0" fontAlgn="base">
              <a:spcBef>
                <a:spcPct val="0"/>
              </a:spcBef>
              <a:spcAft>
                <a:spcPct val="0"/>
              </a:spcAft>
              <a:defRPr sz="2400" b="1">
                <a:solidFill>
                  <a:srgbClr val="73B900"/>
                </a:solidFill>
                <a:latin typeface="Arial" charset="0"/>
              </a:defRPr>
            </a:lvl4pPr>
            <a:lvl5pPr algn="l" rtl="0" fontAlgn="base">
              <a:spcBef>
                <a:spcPct val="0"/>
              </a:spcBef>
              <a:spcAft>
                <a:spcPct val="0"/>
              </a:spcAft>
              <a:defRPr sz="2400" b="1">
                <a:solidFill>
                  <a:srgbClr val="73B900"/>
                </a:solidFill>
                <a:latin typeface="Arial" charset="0"/>
              </a:defRPr>
            </a:lvl5pPr>
            <a:lvl6pPr marL="342887" algn="l" rtl="0" eaLnBrk="1" fontAlgn="base" hangingPunct="1">
              <a:spcBef>
                <a:spcPct val="0"/>
              </a:spcBef>
              <a:spcAft>
                <a:spcPct val="0"/>
              </a:spcAft>
              <a:defRPr sz="2400" b="1">
                <a:solidFill>
                  <a:srgbClr val="73B900"/>
                </a:solidFill>
                <a:latin typeface="Arial" charset="0"/>
              </a:defRPr>
            </a:lvl6pPr>
            <a:lvl7pPr marL="685773" algn="l" rtl="0" eaLnBrk="1" fontAlgn="base" hangingPunct="1">
              <a:spcBef>
                <a:spcPct val="0"/>
              </a:spcBef>
              <a:spcAft>
                <a:spcPct val="0"/>
              </a:spcAft>
              <a:defRPr sz="2400" b="1">
                <a:solidFill>
                  <a:srgbClr val="73B900"/>
                </a:solidFill>
                <a:latin typeface="Arial" charset="0"/>
              </a:defRPr>
            </a:lvl7pPr>
            <a:lvl8pPr marL="1028659" algn="l" rtl="0" eaLnBrk="1" fontAlgn="base" hangingPunct="1">
              <a:spcBef>
                <a:spcPct val="0"/>
              </a:spcBef>
              <a:spcAft>
                <a:spcPct val="0"/>
              </a:spcAft>
              <a:defRPr sz="2400" b="1">
                <a:solidFill>
                  <a:srgbClr val="73B900"/>
                </a:solidFill>
                <a:latin typeface="Arial" charset="0"/>
              </a:defRPr>
            </a:lvl8pPr>
            <a:lvl9pPr marL="1371545" algn="l" rtl="0" eaLnBrk="1" fontAlgn="base" hangingPunct="1">
              <a:spcBef>
                <a:spcPct val="0"/>
              </a:spcBef>
              <a:spcAft>
                <a:spcPct val="0"/>
              </a:spcAft>
              <a:defRPr sz="2400" b="1">
                <a:solidFill>
                  <a:srgbClr val="73B900"/>
                </a:solidFill>
                <a:latin typeface="Arial" charset="0"/>
              </a:defRPr>
            </a:lvl9pPr>
          </a:lstStyle>
          <a:p>
            <a:pPr defTabSz="1015935"/>
            <a:r>
              <a:rPr lang="en-US" sz="2223" kern="0" dirty="0"/>
              <a:t>GPU Teaching Kit</a:t>
            </a:r>
          </a:p>
        </p:txBody>
      </p:sp>
    </p:spTree>
    <p:extLst>
      <p:ext uri="{BB962C8B-B14F-4D97-AF65-F5344CB8AC3E}">
        <p14:creationId xmlns:p14="http://schemas.microsoft.com/office/powerpoint/2010/main" val="399145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ext and Co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2" y="0"/>
            <a:ext cx="9135879" cy="6858000"/>
          </a:xfrm>
          <a:prstGeom prst="rect">
            <a:avLst/>
          </a:prstGeom>
        </p:spPr>
      </p:pic>
      <p:sp>
        <p:nvSpPr>
          <p:cNvPr id="2" name="Title 1"/>
          <p:cNvSpPr>
            <a:spLocks noGrp="1"/>
          </p:cNvSpPr>
          <p:nvPr>
            <p:ph type="title"/>
          </p:nvPr>
        </p:nvSpPr>
        <p:spPr>
          <a:xfrm>
            <a:off x="457200" y="274641"/>
            <a:ext cx="8382000" cy="512761"/>
          </a:xfrm>
        </p:spPr>
        <p:txBody>
          <a:bodyPr>
            <a:normAutofit/>
          </a:bodyPr>
          <a:lstStyle>
            <a:lvl1pPr algn="r">
              <a:defRPr sz="2400">
                <a:solidFill>
                  <a:schemeClr val="accent2">
                    <a:lumMod val="75000"/>
                  </a:schemeClr>
                </a:solidFill>
                <a:latin typeface="Akzidenz-Grotesk Extended BQ" pitchFamily="50" charset="0"/>
              </a:defRPr>
            </a:lvl1pPr>
          </a:lstStyle>
          <a:p>
            <a:r>
              <a:rPr lang="en-US"/>
              <a:t>Click to edit Master title style</a:t>
            </a:r>
          </a:p>
        </p:txBody>
      </p:sp>
      <p:sp>
        <p:nvSpPr>
          <p:cNvPr id="3" name="Content Placeholder 2"/>
          <p:cNvSpPr>
            <a:spLocks noGrp="1"/>
          </p:cNvSpPr>
          <p:nvPr>
            <p:ph idx="1"/>
          </p:nvPr>
        </p:nvSpPr>
        <p:spPr>
          <a:xfrm>
            <a:off x="3200400" y="990600"/>
            <a:ext cx="5638800" cy="1524000"/>
          </a:xfrm>
        </p:spPr>
        <p:txBody>
          <a:bodyPr>
            <a:normAutofit/>
          </a:bodyPr>
          <a:lstStyle>
            <a:lvl1pPr>
              <a:defRPr sz="1800"/>
            </a:lvl1pPr>
            <a:lvl2pPr marL="742932" indent="-285744">
              <a:buFont typeface="Arial" pitchFamily="34" charset="0"/>
              <a:buChar char="•"/>
              <a:defRPr sz="1800">
                <a:latin typeface="AkzidenzGrotesk" pitchFamily="50" charset="0"/>
              </a:defRPr>
            </a:lvl2pPr>
            <a:lvl3pPr>
              <a:defRPr sz="1800">
                <a:latin typeface="AkzidenzGrotesk" pitchFamily="50" charset="0"/>
              </a:defRPr>
            </a:lvl3pPr>
            <a:lvl4pPr marL="1371566" indent="0">
              <a:buFont typeface="Arial" pitchFamily="34" charset="0"/>
              <a:buNone/>
              <a:defRPr sz="1800">
                <a:latin typeface="AkzidenzGrotesk" pitchFamily="50" charset="0"/>
              </a:defRPr>
            </a:lvl4pPr>
            <a:lvl5pPr marL="2057349" indent="-228594">
              <a:buFont typeface="Arial" pitchFamily="34" charset="0"/>
              <a:buChar char="•"/>
              <a:defRPr sz="1800">
                <a:latin typeface="AkzidenzGrotesk" pitchFamily="50" charset="0"/>
              </a:defRPr>
            </a:lvl5p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0"/>
          </p:nvPr>
        </p:nvSpPr>
        <p:spPr>
          <a:xfrm>
            <a:off x="3200400" y="2717800"/>
            <a:ext cx="5638800" cy="3454400"/>
          </a:xfrm>
        </p:spPr>
        <p:txBody>
          <a:bodyPr>
            <a:normAutofit/>
          </a:bodyPr>
          <a:lstStyle>
            <a:lvl1pPr marL="0" indent="0">
              <a:buNone/>
              <a:defRPr sz="1600">
                <a:latin typeface="Sentinel Medium" pitchFamily="50" charset="0"/>
              </a:defRPr>
            </a:lvl1pPr>
          </a:lstStyle>
          <a:p>
            <a:pPr lvl="0"/>
            <a:r>
              <a:rPr lang="en-US"/>
              <a:t>Edit Master text styles</a:t>
            </a:r>
          </a:p>
        </p:txBody>
      </p:sp>
    </p:spTree>
    <p:extLst>
      <p:ext uri="{BB962C8B-B14F-4D97-AF65-F5344CB8AC3E}">
        <p14:creationId xmlns:p14="http://schemas.microsoft.com/office/powerpoint/2010/main" val="138556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305800" cy="1143000"/>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40767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914900" y="1524000"/>
            <a:ext cx="4076700" cy="4572000"/>
          </a:xfrm>
        </p:spPr>
        <p:txBody>
          <a:bodyPr/>
          <a:lstStyle/>
          <a:p>
            <a:pPr lvl="0"/>
            <a:endParaRPr lang="en-US" noProof="0"/>
          </a:p>
        </p:txBody>
      </p:sp>
      <p:sp>
        <p:nvSpPr>
          <p:cNvPr id="5" name="Rectangle 5"/>
          <p:cNvSpPr>
            <a:spLocks noGrp="1" noChangeArrowheads="1"/>
          </p:cNvSpPr>
          <p:nvPr>
            <p:ph type="ftr" sz="quarter" idx="10"/>
          </p:nvPr>
        </p:nvSpPr>
        <p:spPr>
          <a:ln/>
        </p:spPr>
        <p:txBody>
          <a:bodyPr/>
          <a:lstStyle>
            <a:lvl1pPr>
              <a:defRPr/>
            </a:lvl1pPr>
          </a:lstStyle>
          <a:p>
            <a:pPr>
              <a:defRPr/>
            </a:pPr>
            <a:r>
              <a:rPr lang="en-US"/>
              <a:t>© David Kirk/NVIDIA and Wen-mei W. Hwu, 2007-2012 University of Illinois, Urbana-Champaign</a:t>
            </a:r>
          </a:p>
        </p:txBody>
      </p:sp>
      <p:sp>
        <p:nvSpPr>
          <p:cNvPr id="6" name="Rectangle 6"/>
          <p:cNvSpPr>
            <a:spLocks noGrp="1" noChangeArrowheads="1"/>
          </p:cNvSpPr>
          <p:nvPr>
            <p:ph type="sldNum" sz="quarter" idx="11"/>
          </p:nvPr>
        </p:nvSpPr>
        <p:spPr>
          <a:ln/>
        </p:spPr>
        <p:txBody>
          <a:bodyPr/>
          <a:lstStyle>
            <a:lvl1pPr>
              <a:defRPr/>
            </a:lvl1pPr>
          </a:lstStyle>
          <a:p>
            <a:pPr>
              <a:defRPr/>
            </a:pPr>
            <a:fld id="{EC53BAE4-D04A-42E8-99D8-AB42E4CE7F0A}" type="slidenum">
              <a:rPr lang="en-US"/>
              <a:pPr>
                <a:defRPr/>
              </a:pPr>
              <a:t>‹#›</a:t>
            </a:fld>
            <a:endParaRPr lang="en-US"/>
          </a:p>
        </p:txBody>
      </p:sp>
    </p:spTree>
    <p:extLst>
      <p:ext uri="{BB962C8B-B14F-4D97-AF65-F5344CB8AC3E}">
        <p14:creationId xmlns:p14="http://schemas.microsoft.com/office/powerpoint/2010/main" val="3281251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305800" cy="1143000"/>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40767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524000"/>
            <a:ext cx="40767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David Kirk/NVIDIA and Wen-mei W. Hwu, 2007-2012 University of Illinois, Urbana-Champaign</a:t>
            </a:r>
          </a:p>
        </p:txBody>
      </p:sp>
      <p:sp>
        <p:nvSpPr>
          <p:cNvPr id="6" name="Rectangle 6"/>
          <p:cNvSpPr>
            <a:spLocks noGrp="1" noChangeArrowheads="1"/>
          </p:cNvSpPr>
          <p:nvPr>
            <p:ph type="sldNum" sz="quarter" idx="11"/>
          </p:nvPr>
        </p:nvSpPr>
        <p:spPr>
          <a:ln/>
        </p:spPr>
        <p:txBody>
          <a:bodyPr/>
          <a:lstStyle>
            <a:lvl1pPr>
              <a:defRPr/>
            </a:lvl1pPr>
          </a:lstStyle>
          <a:p>
            <a:pPr>
              <a:defRPr/>
            </a:pPr>
            <a:fld id="{D7A4A8CC-F2AD-4EED-AC7D-FA625BCF2FD5}" type="slidenum">
              <a:rPr lang="en-US"/>
              <a:pPr>
                <a:defRPr/>
              </a:pPr>
              <a:t>‹#›</a:t>
            </a:fld>
            <a:endParaRPr lang="en-US"/>
          </a:p>
        </p:txBody>
      </p:sp>
    </p:spTree>
    <p:extLst>
      <p:ext uri="{BB962C8B-B14F-4D97-AF65-F5344CB8AC3E}">
        <p14:creationId xmlns:p14="http://schemas.microsoft.com/office/powerpoint/2010/main" val="33405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305800" cy="1143000"/>
          </a:xfrm>
        </p:spPr>
        <p:txBody>
          <a:bodyPr/>
          <a:lstStyle/>
          <a:p>
            <a:r>
              <a:rPr lang="en-US"/>
              <a:t>Click to edit Master title style</a:t>
            </a:r>
          </a:p>
        </p:txBody>
      </p:sp>
      <p:sp>
        <p:nvSpPr>
          <p:cNvPr id="3" name="Table Placeholder 2"/>
          <p:cNvSpPr>
            <a:spLocks noGrp="1"/>
          </p:cNvSpPr>
          <p:nvPr>
            <p:ph type="tbl" idx="1"/>
          </p:nvPr>
        </p:nvSpPr>
        <p:spPr>
          <a:xfrm>
            <a:off x="685800" y="1524000"/>
            <a:ext cx="8305800" cy="4572000"/>
          </a:xfr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pPr>
              <a:defRPr/>
            </a:pPr>
            <a:r>
              <a:rPr lang="en-US"/>
              <a:t>© David Kirk/NVIDIA and Wen-mei W. Hwu, 2007-2012 University of Illinois, Urbana-Champaign</a:t>
            </a:r>
          </a:p>
        </p:txBody>
      </p:sp>
      <p:sp>
        <p:nvSpPr>
          <p:cNvPr id="5" name="Rectangle 6"/>
          <p:cNvSpPr>
            <a:spLocks noGrp="1" noChangeArrowheads="1"/>
          </p:cNvSpPr>
          <p:nvPr>
            <p:ph type="sldNum" sz="quarter" idx="11"/>
          </p:nvPr>
        </p:nvSpPr>
        <p:spPr>
          <a:ln/>
        </p:spPr>
        <p:txBody>
          <a:bodyPr/>
          <a:lstStyle>
            <a:lvl1pPr>
              <a:defRPr/>
            </a:lvl1pPr>
          </a:lstStyle>
          <a:p>
            <a:pPr>
              <a:defRPr/>
            </a:pPr>
            <a:fld id="{3D768FE6-E19B-476E-8A19-AEC0CED668B5}" type="slidenum">
              <a:rPr lang="en-US"/>
              <a:pPr>
                <a:defRPr/>
              </a:pPr>
              <a:t>‹#›</a:t>
            </a:fld>
            <a:endParaRPr lang="en-US"/>
          </a:p>
        </p:txBody>
      </p:sp>
    </p:spTree>
    <p:extLst>
      <p:ext uri="{BB962C8B-B14F-4D97-AF65-F5344CB8AC3E}">
        <p14:creationId xmlns:p14="http://schemas.microsoft.com/office/powerpoint/2010/main" val="2534616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553934"/>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solidFill>
                  <a:srgbClr val="76B900"/>
                </a:solidFill>
              </a:defRPr>
            </a:lvl1pPr>
          </a:lstStyle>
          <a:p>
            <a:pPr lvl="0"/>
            <a:r>
              <a:rPr lang="en-US"/>
              <a:t>Click to edit Master title style</a:t>
            </a:r>
            <a:endParaRPr lang="en-US" dirty="0"/>
          </a:p>
        </p:txBody>
      </p:sp>
      <p:sp>
        <p:nvSpPr>
          <p:cNvPr id="3" name="Content Placeholder 2"/>
          <p:cNvSpPr>
            <a:spLocks noGrp="1"/>
          </p:cNvSpPr>
          <p:nvPr>
            <p:ph idx="1"/>
          </p:nvPr>
        </p:nvSpPr>
        <p:spPr>
          <a:xfrm>
            <a:off x="426504" y="1079502"/>
            <a:ext cx="8290560" cy="5365225"/>
          </a:xfrm>
          <a:noFill/>
          <a:ln w="9525">
            <a:noFill/>
            <a:miter lim="800000"/>
            <a:headEnd/>
            <a:tailEnd/>
          </a:ln>
        </p:spPr>
        <p:txBody>
          <a:bodyPr vert="horz" wrap="square" lIns="91440" tIns="45720" rIns="91440" bIns="45720" numCol="1" anchor="t" anchorCtr="0" compatLnSpc="1">
            <a:prstTxWarp prst="textNoShape">
              <a:avLst/>
            </a:prstTxWarp>
          </a:bodyPr>
          <a:lstStyle>
            <a:lvl1pPr marL="315716" marR="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2000" dirty="0" smtClean="0"/>
            </a:lvl1pPr>
            <a:lvl2pPr marL="700218" marR="0" indent="-253983"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2pPr>
            <a:lvl3pPr marL="894234" marR="0" indent="-225764"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3pPr>
          </a:lstStyle>
          <a:p>
            <a:pPr marL="315716" marR="0" lvl="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Edit Master text styles</a:t>
            </a:r>
          </a:p>
          <a:p>
            <a:pPr marL="315716" marR="0" lvl="1"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Second level</a:t>
            </a:r>
          </a:p>
          <a:p>
            <a:pPr marL="315716" marR="0" lvl="2"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Third level</a:t>
            </a:r>
          </a:p>
        </p:txBody>
      </p:sp>
    </p:spTree>
    <p:extLst>
      <p:ext uri="{BB962C8B-B14F-4D97-AF65-F5344CB8AC3E}">
        <p14:creationId xmlns:p14="http://schemas.microsoft.com/office/powerpoint/2010/main" val="60525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 branding graphics">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553934"/>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solidFill>
                  <a:srgbClr val="76B900"/>
                </a:solidFill>
              </a:defRPr>
            </a:lvl1pPr>
          </a:lstStyle>
          <a:p>
            <a:pPr lvl="0"/>
            <a:r>
              <a:rPr lang="en-US"/>
              <a:t>Click to edit Master title style</a:t>
            </a:r>
            <a:endParaRPr lang="en-US" dirty="0"/>
          </a:p>
        </p:txBody>
      </p:sp>
      <p:sp>
        <p:nvSpPr>
          <p:cNvPr id="3" name="Content Placeholder 2"/>
          <p:cNvSpPr>
            <a:spLocks noGrp="1"/>
          </p:cNvSpPr>
          <p:nvPr>
            <p:ph idx="1"/>
          </p:nvPr>
        </p:nvSpPr>
        <p:spPr>
          <a:xfrm>
            <a:off x="426504" y="1083030"/>
            <a:ext cx="8290560" cy="5361700"/>
          </a:xfrm>
          <a:noFill/>
          <a:ln w="9525">
            <a:noFill/>
            <a:miter lim="800000"/>
            <a:headEnd/>
            <a:tailEnd/>
          </a:ln>
        </p:spPr>
        <p:txBody>
          <a:bodyPr vert="horz" wrap="square" lIns="91440" tIns="45720" rIns="91440" bIns="45720" numCol="1" anchor="t" anchorCtr="0" compatLnSpc="1">
            <a:prstTxWarp prst="textNoShape">
              <a:avLst/>
            </a:prstTxWarp>
          </a:bodyPr>
          <a:lstStyle>
            <a:lvl1pPr marL="315716" marR="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2000" dirty="0" smtClean="0"/>
            </a:lvl1pPr>
            <a:lvl2pPr marL="700218" marR="0" indent="-253983"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777" dirty="0" smtClean="0"/>
            </a:lvl2pPr>
            <a:lvl3pPr marL="894234" marR="0" indent="-225764"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lang="en-US" sz="1556" dirty="0" smtClean="0"/>
            </a:lvl3pPr>
          </a:lstStyle>
          <a:p>
            <a:pPr marL="315716" marR="0" lvl="0"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Edit Master text styles</a:t>
            </a:r>
          </a:p>
          <a:p>
            <a:pPr marL="315716" marR="0" lvl="1"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Second level</a:t>
            </a:r>
          </a:p>
          <a:p>
            <a:pPr marL="315716" marR="0" lvl="2" indent="-315716" algn="l" defTabSz="384929" rtl="0" eaLnBrk="1" fontAlgn="base" latinLnBrk="0" hangingPunct="1">
              <a:lnSpc>
                <a:spcPct val="90000"/>
              </a:lnSpc>
              <a:spcBef>
                <a:spcPts val="249"/>
              </a:spcBef>
              <a:spcAft>
                <a:spcPts val="249"/>
              </a:spcAft>
              <a:buClr>
                <a:srgbClr val="6F6F6F"/>
              </a:buClr>
              <a:buSzPct val="100000"/>
              <a:buFont typeface="Arial" panose="020B0604020202020204" pitchFamily="34" charset="0"/>
              <a:buChar char="–"/>
              <a:tabLst/>
              <a:defRPr/>
            </a:pPr>
            <a:r>
              <a:rPr kumimoji="0" lang="en-US" sz="2223" b="0" i="0" u="none" strike="noStrike" kern="0" cap="none" spc="0" normalizeH="0" baseline="0" noProof="0">
                <a:ln>
                  <a:noFill/>
                </a:ln>
                <a:solidFill>
                  <a:srgbClr val="6F6F6F"/>
                </a:solidFill>
                <a:effectLst/>
                <a:uLnTx/>
                <a:uFillTx/>
                <a:latin typeface="Arial" panose="020B0604020202020204" pitchFamily="34" charset="0"/>
                <a:cs typeface="Arial" panose="020B0604020202020204" pitchFamily="34" charset="0"/>
              </a:rPr>
              <a:t>Third level</a:t>
            </a:r>
          </a:p>
        </p:txBody>
      </p:sp>
      <p:sp>
        <p:nvSpPr>
          <p:cNvPr id="4" name="Rectangle 3"/>
          <p:cNvSpPr/>
          <p:nvPr/>
        </p:nvSpPr>
        <p:spPr>
          <a:xfrm>
            <a:off x="0" y="6574896"/>
            <a:ext cx="9144000" cy="2872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61" fontAlgn="base">
              <a:spcBef>
                <a:spcPct val="0"/>
              </a:spcBef>
              <a:spcAft>
                <a:spcPct val="0"/>
              </a:spcAft>
            </a:pPr>
            <a:endParaRPr lang="en-US" sz="1500">
              <a:solidFill>
                <a:srgbClr val="FFFFFF"/>
              </a:solidFill>
            </a:endParaRPr>
          </a:p>
        </p:txBody>
      </p:sp>
      <p:sp>
        <p:nvSpPr>
          <p:cNvPr id="6" name="TextBox 5"/>
          <p:cNvSpPr txBox="1"/>
          <p:nvPr/>
        </p:nvSpPr>
        <p:spPr>
          <a:xfrm>
            <a:off x="532599" y="6723948"/>
            <a:ext cx="267524" cy="8553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defTabSz="380961" fontAlgn="base">
              <a:spcBef>
                <a:spcPct val="0"/>
              </a:spcBef>
              <a:spcAft>
                <a:spcPct val="0"/>
              </a:spcAft>
            </a:pPr>
            <a:fld id="{9EF62655-870B-4C06-BC3D-C67D37BAE36D}" type="slidenum">
              <a:rPr lang="en-US" sz="556" smtClean="0">
                <a:solidFill>
                  <a:srgbClr val="6F6F6F"/>
                </a:solidFill>
                <a:latin typeface="Arial" panose="020B0604020202020204" pitchFamily="34" charset="0"/>
                <a:ea typeface="MS PGothic" pitchFamily="34" charset="-128"/>
                <a:cs typeface="Arial" panose="020B0604020202020204" pitchFamily="34" charset="0"/>
              </a:rPr>
              <a:pPr algn="l" defTabSz="380961" fontAlgn="base">
                <a:spcBef>
                  <a:spcPct val="0"/>
                </a:spcBef>
                <a:spcAft>
                  <a:spcPct val="0"/>
                </a:spcAft>
              </a:pPr>
              <a:t>‹#›</a:t>
            </a:fld>
            <a:r>
              <a:rPr lang="en-US" sz="556" cap="none" dirty="0">
                <a:solidFill>
                  <a:srgbClr val="6F6F6F"/>
                </a:solidFill>
                <a:latin typeface="Arial" panose="020B0604020202020204" pitchFamily="34" charset="0"/>
                <a:ea typeface="MS PGothic" pitchFamily="34" charset="-128"/>
                <a:cs typeface="Arial" panose="020B0604020202020204" pitchFamily="34" charset="0"/>
              </a:rPr>
              <a:t> </a:t>
            </a:r>
          </a:p>
        </p:txBody>
      </p:sp>
    </p:spTree>
    <p:extLst>
      <p:ext uri="{BB962C8B-B14F-4D97-AF65-F5344CB8AC3E}">
        <p14:creationId xmlns:p14="http://schemas.microsoft.com/office/powerpoint/2010/main" val="62890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553934"/>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426504" y="1079500"/>
            <a:ext cx="8290560" cy="5325557"/>
          </a:xfrm>
          <a:noFill/>
          <a:ln w="9525">
            <a:noFill/>
            <a:miter lim="800000"/>
            <a:headEnd/>
            <a:tailEnd/>
          </a:ln>
        </p:spPr>
        <p:txBody>
          <a:bodyPr vert="horz" wrap="square" lIns="91440" tIns="45720" rIns="91440" bIns="45720" numCol="1" anchor="t" anchorCtr="0" compatLnSpc="1">
            <a:prstTxWarp prst="textNoShape">
              <a:avLst/>
            </a:prstTxWarp>
          </a:bodyPr>
          <a:lstStyle>
            <a:lvl1pPr>
              <a:defRPr lang="en-US" sz="2000" dirty="0" smtClean="0"/>
            </a:lvl1pPr>
            <a:lvl2pPr>
              <a:defRPr lang="en-US" sz="1556" dirty="0" smtClean="0"/>
            </a:lvl2pPr>
            <a:lvl3pPr>
              <a:defRPr lang="en-US" sz="1556" dirty="0" smtClean="0"/>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970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Centered">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553934"/>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404780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entered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15291" y="386081"/>
            <a:ext cx="8313420" cy="553934"/>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a:defRPr lang="en-US" dirty="0">
                <a:solidFill>
                  <a:srgbClr val="76B900"/>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321957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ext and Co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2" y="0"/>
            <a:ext cx="9135879" cy="6858000"/>
          </a:xfrm>
          <a:prstGeom prst="rect">
            <a:avLst/>
          </a:prstGeom>
        </p:spPr>
      </p:pic>
      <p:sp>
        <p:nvSpPr>
          <p:cNvPr id="2" name="Title 1"/>
          <p:cNvSpPr>
            <a:spLocks noGrp="1"/>
          </p:cNvSpPr>
          <p:nvPr>
            <p:ph type="title"/>
          </p:nvPr>
        </p:nvSpPr>
        <p:spPr>
          <a:xfrm>
            <a:off x="457200" y="274641"/>
            <a:ext cx="8382000" cy="512761"/>
          </a:xfrm>
        </p:spPr>
        <p:txBody>
          <a:bodyPr>
            <a:normAutofit/>
          </a:bodyPr>
          <a:lstStyle>
            <a:lvl1pPr algn="r">
              <a:defRPr sz="2400">
                <a:solidFill>
                  <a:schemeClr val="accent2">
                    <a:lumMod val="75000"/>
                  </a:schemeClr>
                </a:solidFill>
                <a:latin typeface="Akzidenz-Grotesk Extended BQ" pitchFamily="50" charset="0"/>
              </a:defRPr>
            </a:lvl1pPr>
          </a:lstStyle>
          <a:p>
            <a:r>
              <a:rPr lang="en-US"/>
              <a:t>Click to edit Master title style</a:t>
            </a:r>
          </a:p>
        </p:txBody>
      </p:sp>
      <p:sp>
        <p:nvSpPr>
          <p:cNvPr id="3" name="Content Placeholder 2"/>
          <p:cNvSpPr>
            <a:spLocks noGrp="1"/>
          </p:cNvSpPr>
          <p:nvPr>
            <p:ph idx="1"/>
          </p:nvPr>
        </p:nvSpPr>
        <p:spPr>
          <a:xfrm>
            <a:off x="3200400" y="990600"/>
            <a:ext cx="5638800" cy="1524000"/>
          </a:xfrm>
        </p:spPr>
        <p:txBody>
          <a:bodyPr>
            <a:normAutofit/>
          </a:bodyPr>
          <a:lstStyle>
            <a:lvl1pPr>
              <a:defRPr sz="1800"/>
            </a:lvl1pPr>
            <a:lvl2pPr marL="742932" indent="-285744">
              <a:buFont typeface="Arial" pitchFamily="34" charset="0"/>
              <a:buChar char="•"/>
              <a:defRPr sz="1800">
                <a:latin typeface="AkzidenzGrotesk" pitchFamily="50" charset="0"/>
              </a:defRPr>
            </a:lvl2pPr>
            <a:lvl3pPr>
              <a:defRPr sz="1800">
                <a:latin typeface="AkzidenzGrotesk" pitchFamily="50" charset="0"/>
              </a:defRPr>
            </a:lvl3pPr>
            <a:lvl4pPr marL="1371566" indent="0">
              <a:buFont typeface="Arial" pitchFamily="34" charset="0"/>
              <a:buNone/>
              <a:defRPr sz="1800">
                <a:latin typeface="AkzidenzGrotesk" pitchFamily="50" charset="0"/>
              </a:defRPr>
            </a:lvl4pPr>
            <a:lvl5pPr marL="2057349" indent="-228594">
              <a:buFont typeface="Arial" pitchFamily="34" charset="0"/>
              <a:buChar char="•"/>
              <a:defRPr sz="1800">
                <a:latin typeface="AkzidenzGrotesk" pitchFamily="50" charset="0"/>
              </a:defRPr>
            </a:lvl5p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0"/>
          </p:nvPr>
        </p:nvSpPr>
        <p:spPr>
          <a:xfrm>
            <a:off x="3200400" y="2717800"/>
            <a:ext cx="5638800" cy="3454400"/>
          </a:xfrm>
        </p:spPr>
        <p:txBody>
          <a:bodyPr>
            <a:normAutofit/>
          </a:bodyPr>
          <a:lstStyle>
            <a:lvl1pPr marL="0" indent="0">
              <a:buNone/>
              <a:defRPr sz="1600">
                <a:latin typeface="Sentinel Medium" pitchFamily="50" charset="0"/>
              </a:defRPr>
            </a:lvl1pPr>
          </a:lstStyle>
          <a:p>
            <a:pPr lvl="0"/>
            <a:r>
              <a:rPr lang="en-US"/>
              <a:t>Edit Master text styles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2" y="0"/>
            <a:ext cx="9135879" cy="6858000"/>
          </a:xfrm>
          <a:prstGeom prst="rect">
            <a:avLst/>
          </a:prstGeom>
        </p:spPr>
      </p:pic>
    </p:spTree>
    <p:extLst>
      <p:ext uri="{BB962C8B-B14F-4D97-AF65-F5344CB8AC3E}">
        <p14:creationId xmlns:p14="http://schemas.microsoft.com/office/powerpoint/2010/main" val="285879214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ext only">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2" y="0"/>
            <a:ext cx="9135879" cy="6858000"/>
          </a:xfrm>
          <a:prstGeom prst="rect">
            <a:avLst/>
          </a:prstGeom>
        </p:spPr>
      </p:pic>
      <p:sp>
        <p:nvSpPr>
          <p:cNvPr id="2" name="Title 1"/>
          <p:cNvSpPr>
            <a:spLocks noGrp="1"/>
          </p:cNvSpPr>
          <p:nvPr>
            <p:ph type="title"/>
          </p:nvPr>
        </p:nvSpPr>
        <p:spPr>
          <a:xfrm>
            <a:off x="457200" y="274641"/>
            <a:ext cx="8382000" cy="512761"/>
          </a:xfrm>
        </p:spPr>
        <p:txBody>
          <a:bodyPr>
            <a:normAutofit/>
          </a:bodyPr>
          <a:lstStyle>
            <a:lvl1pPr algn="r">
              <a:defRPr sz="2400">
                <a:solidFill>
                  <a:schemeClr val="accent2">
                    <a:lumMod val="75000"/>
                  </a:schemeClr>
                </a:solidFill>
                <a:latin typeface="Akzidenz-Grotesk Extended BQ" pitchFamily="50" charset="0"/>
              </a:defRPr>
            </a:lvl1pPr>
          </a:lstStyle>
          <a:p>
            <a:r>
              <a:rPr lang="en-US"/>
              <a:t>Click to edit Master title style</a:t>
            </a:r>
          </a:p>
        </p:txBody>
      </p:sp>
      <p:sp>
        <p:nvSpPr>
          <p:cNvPr id="3" name="Content Placeholder 2"/>
          <p:cNvSpPr>
            <a:spLocks noGrp="1"/>
          </p:cNvSpPr>
          <p:nvPr>
            <p:ph idx="1"/>
          </p:nvPr>
        </p:nvSpPr>
        <p:spPr>
          <a:xfrm>
            <a:off x="3200400" y="990600"/>
            <a:ext cx="5638800" cy="5283200"/>
          </a:xfrm>
        </p:spPr>
        <p:txBody>
          <a:bodyPr>
            <a:normAutofit/>
          </a:bodyPr>
          <a:lstStyle>
            <a:lvl1pPr>
              <a:defRPr sz="1800"/>
            </a:lvl1pPr>
            <a:lvl2pPr marL="742932" indent="-285744">
              <a:buFont typeface="Arial" pitchFamily="34" charset="0"/>
              <a:buChar char="•"/>
              <a:defRPr sz="1800">
                <a:latin typeface="AkzidenzGrotesk" pitchFamily="50" charset="0"/>
              </a:defRPr>
            </a:lvl2pPr>
            <a:lvl3pPr>
              <a:defRPr sz="1800">
                <a:latin typeface="AkzidenzGrotesk" pitchFamily="50" charset="0"/>
              </a:defRPr>
            </a:lvl3pPr>
            <a:lvl4pPr marL="1600160" indent="-228594">
              <a:buFont typeface="Arial" pitchFamily="34" charset="0"/>
              <a:buChar char="•"/>
              <a:defRPr sz="1800">
                <a:latin typeface="AkzidenzGrotesk" pitchFamily="50" charset="0"/>
              </a:defRPr>
            </a:lvl4pPr>
            <a:lvl5pPr marL="2057349" indent="-228594">
              <a:buFont typeface="Arial" pitchFamily="34" charset="0"/>
              <a:buChar char="•"/>
              <a:defRPr sz="1800">
                <a:latin typeface="AkzidenzGrotesk"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037871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1420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5667" y="388835"/>
            <a:ext cx="8246783" cy="5539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16455" y="1480459"/>
            <a:ext cx="8226619" cy="48337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35" name="Group 34"/>
          <p:cNvGrpSpPr/>
          <p:nvPr/>
        </p:nvGrpSpPr>
        <p:grpSpPr>
          <a:xfrm>
            <a:off x="1" y="6653117"/>
            <a:ext cx="9146619" cy="211524"/>
            <a:chOff x="0" y="5987804"/>
            <a:chExt cx="8231957" cy="190372"/>
          </a:xfrm>
        </p:grpSpPr>
        <p:sp>
          <p:nvSpPr>
            <p:cNvPr id="36" name="Parallelogram 35"/>
            <p:cNvSpPr/>
            <p:nvPr userDrawn="1"/>
          </p:nvSpPr>
          <p:spPr>
            <a:xfrm>
              <a:off x="7178479" y="6000375"/>
              <a:ext cx="819901" cy="171825"/>
            </a:xfrm>
            <a:prstGeom prst="parallelogram">
              <a:avLst>
                <a:gd name="adj" fmla="val 36300"/>
              </a:avLst>
            </a:prstGeom>
            <a:solidFill>
              <a:srgbClr val="FA6300"/>
            </a:solidFill>
            <a:ln w="25400" cap="flat" cmpd="sng" algn="ctr">
              <a:noFill/>
              <a:prstDash val="solid"/>
            </a:ln>
            <a:effectLst/>
          </p:spPr>
          <p:txBody>
            <a:bodyPr rtlCol="0" anchor="ctr"/>
            <a:lstStyle/>
            <a:p>
              <a:pPr marL="0" marR="0" lvl="0" indent="0" algn="ctr" defTabSz="101593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Trebuchet MS"/>
              </a:endParaRPr>
            </a:p>
          </p:txBody>
        </p:sp>
        <p:sp>
          <p:nvSpPr>
            <p:cNvPr id="37" name="Parallelogram 36"/>
            <p:cNvSpPr/>
            <p:nvPr userDrawn="1"/>
          </p:nvSpPr>
          <p:spPr>
            <a:xfrm>
              <a:off x="6394206" y="6000375"/>
              <a:ext cx="819901" cy="171825"/>
            </a:xfrm>
            <a:prstGeom prst="parallelogram">
              <a:avLst>
                <a:gd name="adj" fmla="val 36300"/>
              </a:avLst>
            </a:prstGeom>
            <a:solidFill>
              <a:srgbClr val="76B900"/>
            </a:solidFill>
            <a:ln w="25400" cap="flat" cmpd="sng" algn="ctr">
              <a:noFill/>
              <a:prstDash val="solid"/>
            </a:ln>
            <a:effectLst/>
          </p:spPr>
          <p:txBody>
            <a:bodyPr rtlCol="0" anchor="ctr"/>
            <a:lstStyle/>
            <a:p>
              <a:pPr marL="0" marR="0" lvl="0" indent="0" algn="ctr" defTabSz="101593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Trebuchet MS"/>
              </a:endParaRPr>
            </a:p>
          </p:txBody>
        </p:sp>
        <p:pic>
          <p:nvPicPr>
            <p:cNvPr id="38" name="Picture 37"/>
            <p:cNvPicPr>
              <a:picLocks noChangeAspect="1"/>
            </p:cNvPicPr>
            <p:nvPr userDrawn="1"/>
          </p:nvPicPr>
          <p:blipFill rotWithShape="1">
            <a:blip r:embed="rId15"/>
            <a:srcRect t="-6317" r="97921" b="17099"/>
            <a:stretch/>
          </p:blipFill>
          <p:spPr>
            <a:xfrm>
              <a:off x="7947899" y="5987804"/>
              <a:ext cx="284058" cy="190372"/>
            </a:xfrm>
            <a:prstGeom prst="rect">
              <a:avLst/>
            </a:prstGeom>
          </p:spPr>
        </p:pic>
        <p:pic>
          <p:nvPicPr>
            <p:cNvPr id="41" name="Picture 40"/>
            <p:cNvPicPr>
              <a:picLocks noChangeAspect="1"/>
            </p:cNvPicPr>
            <p:nvPr userDrawn="1"/>
          </p:nvPicPr>
          <p:blipFill rotWithShape="1">
            <a:blip r:embed="rId16"/>
            <a:srcRect l="52877" t="1978" r="-1" b="17095"/>
            <a:stretch/>
          </p:blipFill>
          <p:spPr>
            <a:xfrm>
              <a:off x="0" y="6002009"/>
              <a:ext cx="6433059" cy="172676"/>
            </a:xfrm>
            <a:prstGeom prst="rect">
              <a:avLst/>
            </a:prstGeom>
          </p:spPr>
        </p:pic>
      </p:grpSp>
      <p:sp>
        <p:nvSpPr>
          <p:cNvPr id="12" name="TextBox 11"/>
          <p:cNvSpPr txBox="1"/>
          <p:nvPr/>
        </p:nvSpPr>
        <p:spPr>
          <a:xfrm>
            <a:off x="531913" y="6712090"/>
            <a:ext cx="267524" cy="102657"/>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defTabSz="380961" fontAlgn="base">
              <a:spcBef>
                <a:spcPct val="0"/>
              </a:spcBef>
              <a:spcAft>
                <a:spcPct val="0"/>
              </a:spcAft>
            </a:pPr>
            <a:fld id="{9EF62655-870B-4C06-BC3D-C67D37BAE36D}" type="slidenum">
              <a:rPr lang="en-US" sz="556" smtClean="0">
                <a:solidFill>
                  <a:srgbClr val="FFFFFF"/>
                </a:solidFill>
                <a:latin typeface="Arial" panose="020B0604020202020204" pitchFamily="34" charset="0"/>
                <a:ea typeface="MS PGothic" pitchFamily="34" charset="-128"/>
                <a:cs typeface="Arial" panose="020B0604020202020204" pitchFamily="34" charset="0"/>
              </a:rPr>
              <a:pPr algn="l" defTabSz="380961" fontAlgn="base">
                <a:spcBef>
                  <a:spcPct val="0"/>
                </a:spcBef>
                <a:spcAft>
                  <a:spcPct val="0"/>
                </a:spcAft>
              </a:pPr>
              <a:t>‹#›</a:t>
            </a:fld>
            <a:r>
              <a:rPr lang="en-US" sz="667" cap="none" dirty="0">
                <a:solidFill>
                  <a:srgbClr val="FFFFFF"/>
                </a:solidFill>
                <a:latin typeface="Arial" panose="020B0604020202020204" pitchFamily="34" charset="0"/>
                <a:ea typeface="MS PGothic" pitchFamily="34" charset="-128"/>
                <a:cs typeface="Arial" panose="020B0604020202020204" pitchFamily="34" charset="0"/>
              </a:rPr>
              <a:t> </a:t>
            </a:r>
          </a:p>
        </p:txBody>
      </p:sp>
      <p:cxnSp>
        <p:nvCxnSpPr>
          <p:cNvPr id="44" name="Straight Connector 43"/>
          <p:cNvCxnSpPr/>
          <p:nvPr/>
        </p:nvCxnSpPr>
        <p:spPr>
          <a:xfrm>
            <a:off x="-8951" y="6657547"/>
            <a:ext cx="916432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58969" y="6710167"/>
            <a:ext cx="550131" cy="101464"/>
          </a:xfrm>
          <a:prstGeom prst="rect">
            <a:avLst/>
          </a:prstGeom>
        </p:spPr>
      </p:pic>
      <p:grpSp>
        <p:nvGrpSpPr>
          <p:cNvPr id="47" name="Group 46"/>
          <p:cNvGrpSpPr/>
          <p:nvPr/>
        </p:nvGrpSpPr>
        <p:grpSpPr>
          <a:xfrm>
            <a:off x="8199879" y="6704604"/>
            <a:ext cx="483709" cy="112593"/>
            <a:chOff x="4100403" y="1765746"/>
            <a:chExt cx="3118543" cy="725905"/>
          </a:xfrm>
        </p:grpSpPr>
        <p:pic>
          <p:nvPicPr>
            <p:cNvPr id="48" name="Picture 47"/>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100403" y="1765746"/>
              <a:ext cx="561259" cy="725905"/>
            </a:xfrm>
            <a:prstGeom prst="rect">
              <a:avLst/>
            </a:prstGeom>
          </p:spPr>
        </p:pic>
        <p:pic>
          <p:nvPicPr>
            <p:cNvPr id="49" name="Picture 4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4838124" y="1905033"/>
              <a:ext cx="2380822" cy="581350"/>
            </a:xfrm>
            <a:prstGeom prst="rect">
              <a:avLst/>
            </a:prstGeom>
          </p:spPr>
        </p:pic>
      </p:grpSp>
    </p:spTree>
    <p:extLst>
      <p:ext uri="{BB962C8B-B14F-4D97-AF65-F5344CB8AC3E}">
        <p14:creationId xmlns:p14="http://schemas.microsoft.com/office/powerpoint/2010/main" val="1642896892"/>
      </p:ext>
    </p:extLst>
  </p:cSld>
  <p:clrMap bg1="dk2" tx1="lt1" bg2="dk1"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5" r:id="rId11"/>
    <p:sldLayoutId id="2147483676" r:id="rId12"/>
    <p:sldLayoutId id="214748367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fontAlgn="base" hangingPunct="1">
        <a:lnSpc>
          <a:spcPct val="90000"/>
        </a:lnSpc>
        <a:spcBef>
          <a:spcPct val="0"/>
        </a:spcBef>
        <a:spcAft>
          <a:spcPct val="0"/>
        </a:spcAft>
        <a:defRPr sz="3333" b="0" cap="none" baseline="0">
          <a:solidFill>
            <a:srgbClr val="333333"/>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667" b="1">
          <a:solidFill>
            <a:srgbClr val="73B900"/>
          </a:solidFill>
          <a:latin typeface="Arial" charset="0"/>
        </a:defRPr>
      </a:lvl2pPr>
      <a:lvl3pPr algn="l" rtl="0" eaLnBrk="1" fontAlgn="base" hangingPunct="1">
        <a:spcBef>
          <a:spcPct val="0"/>
        </a:spcBef>
        <a:spcAft>
          <a:spcPct val="0"/>
        </a:spcAft>
        <a:defRPr sz="2667" b="1">
          <a:solidFill>
            <a:srgbClr val="73B900"/>
          </a:solidFill>
          <a:latin typeface="Arial" charset="0"/>
        </a:defRPr>
      </a:lvl3pPr>
      <a:lvl4pPr algn="l" rtl="0" eaLnBrk="1" fontAlgn="base" hangingPunct="1">
        <a:spcBef>
          <a:spcPct val="0"/>
        </a:spcBef>
        <a:spcAft>
          <a:spcPct val="0"/>
        </a:spcAft>
        <a:defRPr sz="2667" b="1">
          <a:solidFill>
            <a:srgbClr val="73B900"/>
          </a:solidFill>
          <a:latin typeface="Arial" charset="0"/>
        </a:defRPr>
      </a:lvl4pPr>
      <a:lvl5pPr algn="l" rtl="0" eaLnBrk="1" fontAlgn="base" hangingPunct="1">
        <a:spcBef>
          <a:spcPct val="0"/>
        </a:spcBef>
        <a:spcAft>
          <a:spcPct val="0"/>
        </a:spcAft>
        <a:defRPr sz="2667" b="1">
          <a:solidFill>
            <a:srgbClr val="73B900"/>
          </a:solidFill>
          <a:latin typeface="Arial" charset="0"/>
        </a:defRPr>
      </a:lvl5pPr>
      <a:lvl6pPr marL="380961" algn="l" rtl="0" eaLnBrk="1" fontAlgn="base" hangingPunct="1">
        <a:spcBef>
          <a:spcPct val="0"/>
        </a:spcBef>
        <a:spcAft>
          <a:spcPct val="0"/>
        </a:spcAft>
        <a:defRPr sz="2667" b="1">
          <a:solidFill>
            <a:srgbClr val="73B900"/>
          </a:solidFill>
          <a:latin typeface="Arial" charset="0"/>
        </a:defRPr>
      </a:lvl6pPr>
      <a:lvl7pPr marL="761921" algn="l" rtl="0" eaLnBrk="1" fontAlgn="base" hangingPunct="1">
        <a:spcBef>
          <a:spcPct val="0"/>
        </a:spcBef>
        <a:spcAft>
          <a:spcPct val="0"/>
        </a:spcAft>
        <a:defRPr sz="2667" b="1">
          <a:solidFill>
            <a:srgbClr val="73B900"/>
          </a:solidFill>
          <a:latin typeface="Arial" charset="0"/>
        </a:defRPr>
      </a:lvl7pPr>
      <a:lvl8pPr marL="1142881" algn="l" rtl="0" eaLnBrk="1" fontAlgn="base" hangingPunct="1">
        <a:spcBef>
          <a:spcPct val="0"/>
        </a:spcBef>
        <a:spcAft>
          <a:spcPct val="0"/>
        </a:spcAft>
        <a:defRPr sz="2667" b="1">
          <a:solidFill>
            <a:srgbClr val="73B900"/>
          </a:solidFill>
          <a:latin typeface="Arial" charset="0"/>
        </a:defRPr>
      </a:lvl8pPr>
      <a:lvl9pPr marL="1523839" algn="l" rtl="0" eaLnBrk="1" fontAlgn="base" hangingPunct="1">
        <a:spcBef>
          <a:spcPct val="0"/>
        </a:spcBef>
        <a:spcAft>
          <a:spcPct val="0"/>
        </a:spcAft>
        <a:defRPr sz="2667" b="1">
          <a:solidFill>
            <a:srgbClr val="73B900"/>
          </a:solidFill>
          <a:latin typeface="Arial" charset="0"/>
        </a:defRPr>
      </a:lvl9pPr>
    </p:titleStyle>
    <p:bodyStyle>
      <a:lvl1pPr marL="315716" indent="-315716" algn="l" defTabSz="384929" rtl="0" eaLnBrk="1" fontAlgn="base" hangingPunct="1">
        <a:lnSpc>
          <a:spcPct val="90000"/>
        </a:lnSpc>
        <a:spcBef>
          <a:spcPts val="249"/>
        </a:spcBef>
        <a:spcAft>
          <a:spcPts val="249"/>
        </a:spcAft>
        <a:buClr>
          <a:srgbClr val="6F6F6F"/>
        </a:buClr>
        <a:buSzPct val="100000"/>
        <a:buFont typeface="Arial" panose="020B0604020202020204" pitchFamily="34" charset="0"/>
        <a:buChar char="–"/>
        <a:defRPr sz="2000" b="0" baseline="0">
          <a:solidFill>
            <a:srgbClr val="6F6F6F"/>
          </a:solidFill>
          <a:latin typeface="Arial" panose="020B0604020202020204" pitchFamily="34" charset="0"/>
          <a:ea typeface="+mn-ea"/>
          <a:cs typeface="Arial" panose="020B0604020202020204" pitchFamily="34" charset="0"/>
        </a:defRPr>
      </a:lvl1pPr>
      <a:lvl2pPr marL="700218" indent="-253983" algn="l" defTabSz="384929" rtl="0" eaLnBrk="1" fontAlgn="base" hangingPunct="1">
        <a:lnSpc>
          <a:spcPct val="90000"/>
        </a:lnSpc>
        <a:spcBef>
          <a:spcPts val="249"/>
        </a:spcBef>
        <a:spcAft>
          <a:spcPts val="249"/>
        </a:spcAft>
        <a:buClr>
          <a:schemeClr val="bg2"/>
        </a:buClr>
        <a:buSzPct val="100000"/>
        <a:buFont typeface="Arial" panose="020B0604020202020204" pitchFamily="34" charset="0"/>
        <a:buChar char="–"/>
        <a:defRPr sz="1556" b="0">
          <a:solidFill>
            <a:schemeClr val="bg2"/>
          </a:solidFill>
          <a:latin typeface="Arial" panose="020B0604020202020204" pitchFamily="34" charset="0"/>
          <a:cs typeface="Arial" panose="020B0604020202020204" pitchFamily="34" charset="0"/>
        </a:defRPr>
      </a:lvl2pPr>
      <a:lvl3pPr marL="894234" indent="-225764" algn="l" defTabSz="384929" rtl="0" eaLnBrk="1" fontAlgn="base" hangingPunct="1">
        <a:lnSpc>
          <a:spcPct val="90000"/>
        </a:lnSpc>
        <a:spcBef>
          <a:spcPts val="249"/>
        </a:spcBef>
        <a:spcAft>
          <a:spcPts val="249"/>
        </a:spcAft>
        <a:buClr>
          <a:schemeClr val="bg2"/>
        </a:buClr>
        <a:buSzPct val="100000"/>
        <a:buFont typeface="Arial" panose="020B0604020202020204" pitchFamily="34" charset="0"/>
        <a:buChar char="–"/>
        <a:defRPr sz="1556" b="0">
          <a:solidFill>
            <a:schemeClr val="bg2"/>
          </a:solidFill>
          <a:latin typeface="Arial" panose="020B0604020202020204" pitchFamily="34" charset="0"/>
          <a:cs typeface="Arial" panose="020B0604020202020204" pitchFamily="34" charset="0"/>
        </a:defRPr>
      </a:lvl3pPr>
      <a:lvl4pPr marL="1478866" indent="-190479" algn="l" rtl="0" eaLnBrk="1" fontAlgn="base" hangingPunct="1">
        <a:spcBef>
          <a:spcPct val="20000"/>
        </a:spcBef>
        <a:spcAft>
          <a:spcPct val="0"/>
        </a:spcAft>
        <a:buChar char="–"/>
        <a:defRPr sz="1667">
          <a:solidFill>
            <a:schemeClr val="bg1"/>
          </a:solidFill>
          <a:latin typeface="+mn-lt"/>
        </a:defRPr>
      </a:lvl4pPr>
      <a:lvl5pPr marL="1764585" indent="-190479" algn="l" rtl="0" eaLnBrk="1" fontAlgn="base" hangingPunct="1">
        <a:spcBef>
          <a:spcPct val="20000"/>
        </a:spcBef>
        <a:spcAft>
          <a:spcPct val="0"/>
        </a:spcAft>
        <a:buChar char="»"/>
        <a:defRPr sz="1667">
          <a:solidFill>
            <a:schemeClr val="bg1"/>
          </a:solidFill>
          <a:latin typeface="+mn-lt"/>
        </a:defRPr>
      </a:lvl5pPr>
      <a:lvl6pPr marL="2145546" indent="-190479" algn="l" rtl="0" eaLnBrk="1" fontAlgn="base" hangingPunct="1">
        <a:spcBef>
          <a:spcPct val="20000"/>
        </a:spcBef>
        <a:spcAft>
          <a:spcPct val="0"/>
        </a:spcAft>
        <a:buChar char="»"/>
        <a:defRPr sz="1667">
          <a:solidFill>
            <a:schemeClr val="bg1"/>
          </a:solidFill>
          <a:latin typeface="+mn-lt"/>
        </a:defRPr>
      </a:lvl6pPr>
      <a:lvl7pPr marL="2526506" indent="-190479" algn="l" rtl="0" eaLnBrk="1" fontAlgn="base" hangingPunct="1">
        <a:spcBef>
          <a:spcPct val="20000"/>
        </a:spcBef>
        <a:spcAft>
          <a:spcPct val="0"/>
        </a:spcAft>
        <a:buChar char="»"/>
        <a:defRPr sz="1667">
          <a:solidFill>
            <a:schemeClr val="bg1"/>
          </a:solidFill>
          <a:latin typeface="+mn-lt"/>
        </a:defRPr>
      </a:lvl7pPr>
      <a:lvl8pPr marL="2907466" indent="-190479" algn="l" rtl="0" eaLnBrk="1" fontAlgn="base" hangingPunct="1">
        <a:spcBef>
          <a:spcPct val="20000"/>
        </a:spcBef>
        <a:spcAft>
          <a:spcPct val="0"/>
        </a:spcAft>
        <a:buChar char="»"/>
        <a:defRPr sz="1667">
          <a:solidFill>
            <a:schemeClr val="bg1"/>
          </a:solidFill>
          <a:latin typeface="+mn-lt"/>
        </a:defRPr>
      </a:lvl8pPr>
      <a:lvl9pPr marL="3288426" indent="-190479" algn="l" rtl="0" eaLnBrk="1" fontAlgn="base" hangingPunct="1">
        <a:spcBef>
          <a:spcPct val="20000"/>
        </a:spcBef>
        <a:spcAft>
          <a:spcPct val="0"/>
        </a:spcAft>
        <a:buChar char="»"/>
        <a:defRPr sz="1667">
          <a:solidFill>
            <a:schemeClr val="bg1"/>
          </a:solidFill>
          <a:latin typeface="+mn-lt"/>
        </a:defRPr>
      </a:lvl9pPr>
    </p:bodyStyle>
    <p:otherStyle>
      <a:defPPr>
        <a:defRPr lang="en-US"/>
      </a:defPPr>
      <a:lvl1pPr marL="0" algn="l" defTabSz="761921" rtl="0" eaLnBrk="1" latinLnBrk="0" hangingPunct="1">
        <a:defRPr sz="1500" kern="1200">
          <a:solidFill>
            <a:schemeClr val="tx1"/>
          </a:solidFill>
          <a:latin typeface="+mn-lt"/>
          <a:ea typeface="+mn-ea"/>
          <a:cs typeface="+mn-cs"/>
        </a:defRPr>
      </a:lvl1pPr>
      <a:lvl2pPr marL="380961" algn="l" defTabSz="761921" rtl="0" eaLnBrk="1" latinLnBrk="0" hangingPunct="1">
        <a:defRPr sz="1500" kern="1200">
          <a:solidFill>
            <a:schemeClr val="tx1"/>
          </a:solidFill>
          <a:latin typeface="+mn-lt"/>
          <a:ea typeface="+mn-ea"/>
          <a:cs typeface="+mn-cs"/>
        </a:defRPr>
      </a:lvl2pPr>
      <a:lvl3pPr marL="761921" algn="l" defTabSz="761921" rtl="0" eaLnBrk="1" latinLnBrk="0" hangingPunct="1">
        <a:defRPr sz="1500" kern="1200">
          <a:solidFill>
            <a:schemeClr val="tx1"/>
          </a:solidFill>
          <a:latin typeface="+mn-lt"/>
          <a:ea typeface="+mn-ea"/>
          <a:cs typeface="+mn-cs"/>
        </a:defRPr>
      </a:lvl3pPr>
      <a:lvl4pPr marL="1142881" algn="l" defTabSz="761921" rtl="0" eaLnBrk="1" latinLnBrk="0" hangingPunct="1">
        <a:defRPr sz="1500" kern="1200">
          <a:solidFill>
            <a:schemeClr val="tx1"/>
          </a:solidFill>
          <a:latin typeface="+mn-lt"/>
          <a:ea typeface="+mn-ea"/>
          <a:cs typeface="+mn-cs"/>
        </a:defRPr>
      </a:lvl4pPr>
      <a:lvl5pPr marL="1523839" algn="l" defTabSz="761921" rtl="0" eaLnBrk="1" latinLnBrk="0" hangingPunct="1">
        <a:defRPr sz="1500" kern="1200">
          <a:solidFill>
            <a:schemeClr val="tx1"/>
          </a:solidFill>
          <a:latin typeface="+mn-lt"/>
          <a:ea typeface="+mn-ea"/>
          <a:cs typeface="+mn-cs"/>
        </a:defRPr>
      </a:lvl5pPr>
      <a:lvl6pPr marL="1904800" algn="l" defTabSz="761921" rtl="0" eaLnBrk="1" latinLnBrk="0" hangingPunct="1">
        <a:defRPr sz="1500" kern="1200">
          <a:solidFill>
            <a:schemeClr val="tx1"/>
          </a:solidFill>
          <a:latin typeface="+mn-lt"/>
          <a:ea typeface="+mn-ea"/>
          <a:cs typeface="+mn-cs"/>
        </a:defRPr>
      </a:lvl6pPr>
      <a:lvl7pPr marL="2285760" algn="l" defTabSz="761921" rtl="0" eaLnBrk="1" latinLnBrk="0" hangingPunct="1">
        <a:defRPr sz="1500" kern="1200">
          <a:solidFill>
            <a:schemeClr val="tx1"/>
          </a:solidFill>
          <a:latin typeface="+mn-lt"/>
          <a:ea typeface="+mn-ea"/>
          <a:cs typeface="+mn-cs"/>
        </a:defRPr>
      </a:lvl7pPr>
      <a:lvl8pPr marL="2666720" algn="l" defTabSz="761921" rtl="0" eaLnBrk="1" latinLnBrk="0" hangingPunct="1">
        <a:defRPr sz="1500" kern="1200">
          <a:solidFill>
            <a:schemeClr val="tx1"/>
          </a:solidFill>
          <a:latin typeface="+mn-lt"/>
          <a:ea typeface="+mn-ea"/>
          <a:cs typeface="+mn-cs"/>
        </a:defRPr>
      </a:lvl8pPr>
      <a:lvl9pPr marL="3047680" algn="l" defTabSz="761921"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hyperlink" Target="http://creativecommons.org/licenses/by-nc/4.0/legalcode"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Lecture 12.1 - Floating-Point Precision and Accuracy</a:t>
            </a:r>
          </a:p>
        </p:txBody>
      </p:sp>
      <p:sp>
        <p:nvSpPr>
          <p:cNvPr id="3" name="Title 2"/>
          <p:cNvSpPr>
            <a:spLocks noGrp="1"/>
          </p:cNvSpPr>
          <p:nvPr>
            <p:ph type="title"/>
          </p:nvPr>
        </p:nvSpPr>
        <p:spPr>
          <a:xfrm>
            <a:off x="1495360" y="4851372"/>
            <a:ext cx="7252400" cy="480131"/>
          </a:xfrm>
        </p:spPr>
        <p:txBody>
          <a:bodyPr/>
          <a:lstStyle/>
          <a:p>
            <a:r>
              <a:rPr lang="en-US" sz="2800" dirty="0">
                <a:latin typeface="Arial" charset="0"/>
                <a:ea typeface="ＭＳ Ｐゴシック" pitchFamily="34" charset="-128"/>
                <a:cs typeface="Arial" charset="0"/>
              </a:rPr>
              <a:t>Module 12 – Floating-Point Considerations</a:t>
            </a:r>
            <a:endParaRPr lang="en-US" sz="28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48800" y="6019800"/>
            <a:ext cx="609600" cy="609600"/>
          </a:xfrm>
          <a:prstGeom prst="rect">
            <a:avLst/>
          </a:prstGeom>
        </p:spPr>
      </p:pic>
    </p:spTree>
    <p:extLst>
      <p:ext uri="{BB962C8B-B14F-4D97-AF65-F5344CB8AC3E}">
        <p14:creationId xmlns:p14="http://schemas.microsoft.com/office/powerpoint/2010/main" val="37664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eaLnBrk="1" hangingPunct="1"/>
            <a:r>
              <a:rPr lang="en-US">
                <a:ea typeface="ＭＳ Ｐゴシック" pitchFamily="34" charset="-128"/>
              </a:rPr>
              <a:t>Flush to Zero</a:t>
            </a:r>
          </a:p>
        </p:txBody>
      </p:sp>
      <p:graphicFrame>
        <p:nvGraphicFramePr>
          <p:cNvPr id="524294" name="Group 6"/>
          <p:cNvGraphicFramePr>
            <a:graphicFrameLocks noGrp="1"/>
          </p:cNvGraphicFramePr>
          <p:nvPr>
            <p:ph idx="1"/>
            <p:extLst>
              <p:ext uri="{D42A27DB-BD31-4B8C-83A1-F6EECF244321}">
                <p14:modId xmlns:p14="http://schemas.microsoft.com/office/powerpoint/2010/main" val="3115299110"/>
              </p:ext>
            </p:extLst>
          </p:nvPr>
        </p:nvGraphicFramePr>
        <p:xfrm>
          <a:off x="427038" y="1079500"/>
          <a:ext cx="8289925" cy="5218110"/>
        </p:xfrm>
        <a:graphic>
          <a:graphicData uri="http://schemas.openxmlformats.org/drawingml/2006/table">
            <a:tbl>
              <a:tblPr/>
              <a:tblGrid>
                <a:gridCol w="638540">
                  <a:extLst>
                    <a:ext uri="{9D8B030D-6E8A-4147-A177-3AD203B41FA5}">
                      <a16:colId xmlns:a16="http://schemas.microsoft.com/office/drawing/2014/main" val="20000"/>
                    </a:ext>
                  </a:extLst>
                </a:gridCol>
                <a:gridCol w="671813">
                  <a:extLst>
                    <a:ext uri="{9D8B030D-6E8A-4147-A177-3AD203B41FA5}">
                      <a16:colId xmlns:a16="http://schemas.microsoft.com/office/drawing/2014/main" val="20001"/>
                    </a:ext>
                  </a:extLst>
                </a:gridCol>
                <a:gridCol w="1074268">
                  <a:extLst>
                    <a:ext uri="{9D8B030D-6E8A-4147-A177-3AD203B41FA5}">
                      <a16:colId xmlns:a16="http://schemas.microsoft.com/office/drawing/2014/main" val="20002"/>
                    </a:ext>
                  </a:extLst>
                </a:gridCol>
                <a:gridCol w="1342042">
                  <a:extLst>
                    <a:ext uri="{9D8B030D-6E8A-4147-A177-3AD203B41FA5}">
                      <a16:colId xmlns:a16="http://schemas.microsoft.com/office/drawing/2014/main" val="20003"/>
                    </a:ext>
                  </a:extLst>
                </a:gridCol>
                <a:gridCol w="1074268">
                  <a:extLst>
                    <a:ext uri="{9D8B030D-6E8A-4147-A177-3AD203B41FA5}">
                      <a16:colId xmlns:a16="http://schemas.microsoft.com/office/drawing/2014/main" val="20004"/>
                    </a:ext>
                  </a:extLst>
                </a:gridCol>
                <a:gridCol w="1207363">
                  <a:extLst>
                    <a:ext uri="{9D8B030D-6E8A-4147-A177-3AD203B41FA5}">
                      <a16:colId xmlns:a16="http://schemas.microsoft.com/office/drawing/2014/main" val="20005"/>
                    </a:ext>
                  </a:extLst>
                </a:gridCol>
                <a:gridCol w="1074268">
                  <a:extLst>
                    <a:ext uri="{9D8B030D-6E8A-4147-A177-3AD203B41FA5}">
                      <a16:colId xmlns:a16="http://schemas.microsoft.com/office/drawing/2014/main" val="20006"/>
                    </a:ext>
                  </a:extLst>
                </a:gridCol>
                <a:gridCol w="1207363">
                  <a:extLst>
                    <a:ext uri="{9D8B030D-6E8A-4147-A177-3AD203B41FA5}">
                      <a16:colId xmlns:a16="http://schemas.microsoft.com/office/drawing/2014/main" val="20007"/>
                    </a:ext>
                  </a:extLst>
                </a:gridCol>
              </a:tblGrid>
              <a:tr h="469929">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bg1"/>
                        </a:solidFill>
                        <a:effectLst/>
                        <a:latin typeface="Times New Roman" pitchFamily="18" charset="0"/>
                        <a:ea typeface="ＭＳ Ｐゴシック" charset="-128"/>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No-zero</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Flush to Zero</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Denormalized</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353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E</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M</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S=0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S=1</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S=1</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00">
                <a:tc row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0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-3</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0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0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00">
                <a:tc row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6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0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6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600" b="1"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1972">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1972">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300">
                <a:tc row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30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1972">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356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810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Reserved pattern</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4"/>
                  </a:ext>
                </a:extLst>
              </a:tr>
            </a:tbl>
          </a:graphicData>
        </a:graphic>
      </p:graphicFrame>
      <p:sp>
        <p:nvSpPr>
          <p:cNvPr id="11266" name="Footer Placeholder 3"/>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11267" name="Slide Number Placeholder 4"/>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EADF64CD-8B46-4E2C-82D3-E49CD870CA8D}" type="slidenum">
              <a:rPr lang="en-US" sz="1400" smtClean="0">
                <a:latin typeface="Times New Roman" pitchFamily="18" charset="0"/>
              </a:rPr>
              <a:pPr eaLnBrk="1" hangingPunct="1"/>
              <a:t>10</a:t>
            </a:fld>
            <a:endParaRPr lang="en-US" sz="1400">
              <a:latin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6400" y="599281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ea typeface="ＭＳ Ｐゴシック" pitchFamily="34" charset="-128"/>
              </a:rPr>
              <a:t>Why is flushing to zero problematic?</a:t>
            </a:r>
          </a:p>
        </p:txBody>
      </p:sp>
      <p:sp>
        <p:nvSpPr>
          <p:cNvPr id="12291" name="Content Placeholder 5"/>
          <p:cNvSpPr>
            <a:spLocks noGrp="1"/>
          </p:cNvSpPr>
          <p:nvPr>
            <p:ph idx="1"/>
          </p:nvPr>
        </p:nvSpPr>
        <p:spPr/>
        <p:txBody>
          <a:bodyPr/>
          <a:lstStyle/>
          <a:p>
            <a:r>
              <a:rPr lang="en-US" sz="2400" dirty="0">
                <a:ea typeface="ＭＳ Ｐゴシック" pitchFamily="34" charset="-128"/>
              </a:rPr>
              <a:t>Many physical model calculations work on values that are very close to zero</a:t>
            </a:r>
          </a:p>
          <a:p>
            <a:pPr lvl="1"/>
            <a:r>
              <a:rPr lang="en-US" sz="1600" dirty="0">
                <a:solidFill>
                  <a:srgbClr val="6F6F6F"/>
                </a:solidFill>
                <a:ea typeface="ＭＳ Ｐゴシック" pitchFamily="34" charset="-128"/>
              </a:rPr>
              <a:t>Dark (but not totally black) sky in movie rendering</a:t>
            </a:r>
          </a:p>
          <a:p>
            <a:pPr lvl="1"/>
            <a:r>
              <a:rPr lang="en-US" sz="1600" dirty="0">
                <a:solidFill>
                  <a:srgbClr val="6F6F6F"/>
                </a:solidFill>
                <a:ea typeface="ＭＳ Ｐゴシック" pitchFamily="34" charset="-128"/>
              </a:rPr>
              <a:t>Small distance fields in electrostatic potential calculation</a:t>
            </a:r>
          </a:p>
          <a:p>
            <a:pPr lvl="1"/>
            <a:r>
              <a:rPr lang="en-US" sz="1600" dirty="0">
                <a:ea typeface="ＭＳ Ｐゴシック" pitchFamily="34" charset="-128"/>
              </a:rPr>
              <a:t>…</a:t>
            </a:r>
          </a:p>
          <a:p>
            <a:r>
              <a:rPr lang="en-US" sz="2400" dirty="0">
                <a:ea typeface="ＭＳ Ｐゴシック" pitchFamily="34" charset="-128"/>
              </a:rPr>
              <a:t>Without </a:t>
            </a:r>
            <a:r>
              <a:rPr lang="en-US" sz="2400" dirty="0" err="1">
                <a:ea typeface="ＭＳ Ｐゴシック" pitchFamily="34" charset="-128"/>
              </a:rPr>
              <a:t>Denormalization</a:t>
            </a:r>
            <a:r>
              <a:rPr lang="en-US" sz="2400" dirty="0">
                <a:ea typeface="ＭＳ Ｐゴシック" pitchFamily="34" charset="-128"/>
              </a:rPr>
              <a:t>, these calculations tend to create artifacts that compromise the integrity of the models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48800" y="60198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US">
                <a:ea typeface="ＭＳ Ｐゴシック" pitchFamily="34" charset="-128"/>
              </a:rPr>
              <a:t>Denormalized Numbers</a:t>
            </a:r>
          </a:p>
        </p:txBody>
      </p:sp>
      <p:sp>
        <p:nvSpPr>
          <p:cNvPr id="13317" name="Rectangle 3"/>
          <p:cNvSpPr>
            <a:spLocks noGrp="1" noChangeArrowheads="1"/>
          </p:cNvSpPr>
          <p:nvPr>
            <p:ph idx="1"/>
          </p:nvPr>
        </p:nvSpPr>
        <p:spPr/>
        <p:txBody>
          <a:bodyPr/>
          <a:lstStyle/>
          <a:p>
            <a:pPr eaLnBrk="1" hangingPunct="1"/>
            <a:r>
              <a:rPr lang="en-US" sz="2800" dirty="0">
                <a:ea typeface="ＭＳ Ｐゴシック" pitchFamily="34" charset="-128"/>
              </a:rPr>
              <a:t>The actual method adopted by the IEEE standard is called “</a:t>
            </a:r>
            <a:r>
              <a:rPr lang="en-US" sz="2800" dirty="0" err="1">
                <a:ea typeface="ＭＳ Ｐゴシック" pitchFamily="34" charset="-128"/>
              </a:rPr>
              <a:t>denormalized</a:t>
            </a:r>
            <a:r>
              <a:rPr lang="en-US" sz="2800" dirty="0">
                <a:ea typeface="ＭＳ Ｐゴシック" pitchFamily="34" charset="-128"/>
              </a:rPr>
              <a:t> numbers” or “gradual underflow”.</a:t>
            </a:r>
          </a:p>
          <a:p>
            <a:pPr lvl="1"/>
            <a:r>
              <a:rPr lang="en-US" sz="1800" dirty="0">
                <a:solidFill>
                  <a:srgbClr val="6F6F6F"/>
                </a:solidFill>
                <a:ea typeface="ＭＳ Ｐゴシック" pitchFamily="34" charset="-128"/>
              </a:rPr>
              <a:t>The method relaxes the normalization requirement for numbers very close to 0. </a:t>
            </a:r>
          </a:p>
          <a:p>
            <a:pPr lvl="1" eaLnBrk="1" hangingPunct="1"/>
            <a:r>
              <a:rPr lang="en-US" sz="1800" dirty="0">
                <a:solidFill>
                  <a:srgbClr val="6F6F6F"/>
                </a:solidFill>
                <a:ea typeface="ＭＳ Ｐゴシック" pitchFamily="34" charset="-128"/>
              </a:rPr>
              <a:t>Whenever E=0, the mantissa is no longer assumed to be of the form 1.XX. Rather, it is assumed to be 0.XX. In general, if the n-bit exponent is 0, the value is 0.M * 2 </a:t>
            </a:r>
            <a:r>
              <a:rPr lang="en-US" sz="1800" baseline="30000" dirty="0">
                <a:solidFill>
                  <a:srgbClr val="6F6F6F"/>
                </a:solidFill>
                <a:ea typeface="ＭＳ Ｐゴシック" pitchFamily="34" charset="-128"/>
              </a:rPr>
              <a:t>- 2 ^(n-1) + 2</a:t>
            </a:r>
          </a:p>
        </p:txBody>
      </p:sp>
      <p:sp>
        <p:nvSpPr>
          <p:cNvPr id="13318" name="Line 4"/>
          <p:cNvSpPr>
            <a:spLocks noChangeShapeType="1"/>
          </p:cNvSpPr>
          <p:nvPr/>
        </p:nvSpPr>
        <p:spPr bwMode="auto">
          <a:xfrm>
            <a:off x="1447800" y="5257800"/>
            <a:ext cx="60340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chemeClr val="bg1"/>
              </a:solidFill>
            </a:endParaRPr>
          </a:p>
        </p:txBody>
      </p:sp>
      <p:sp>
        <p:nvSpPr>
          <p:cNvPr id="13319" name="Text Box 5"/>
          <p:cNvSpPr txBox="1">
            <a:spLocks noChangeArrowheads="1"/>
          </p:cNvSpPr>
          <p:nvPr/>
        </p:nvSpPr>
        <p:spPr bwMode="auto">
          <a:xfrm>
            <a:off x="1355725" y="5257800"/>
            <a:ext cx="2762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200">
                <a:solidFill>
                  <a:schemeClr val="bg1"/>
                </a:solidFill>
                <a:latin typeface="Times New Roman" pitchFamily="18" charset="0"/>
                <a:cs typeface="Times New Roman" pitchFamily="18" charset="0"/>
              </a:rPr>
              <a:t>0</a:t>
            </a:r>
            <a:endParaRPr lang="en-US">
              <a:solidFill>
                <a:schemeClr val="bg1"/>
              </a:solidFill>
              <a:latin typeface="Times New Roman" pitchFamily="18" charset="0"/>
              <a:cs typeface="Times New Roman" pitchFamily="18" charset="0"/>
            </a:endParaRPr>
          </a:p>
        </p:txBody>
      </p:sp>
      <p:sp>
        <p:nvSpPr>
          <p:cNvPr id="13320" name="Text Box 6"/>
          <p:cNvSpPr txBox="1">
            <a:spLocks noChangeArrowheads="1"/>
          </p:cNvSpPr>
          <p:nvPr/>
        </p:nvSpPr>
        <p:spPr bwMode="auto">
          <a:xfrm>
            <a:off x="2813050" y="5329238"/>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200">
                <a:solidFill>
                  <a:schemeClr val="bg1"/>
                </a:solidFill>
                <a:latin typeface="Times New Roman" pitchFamily="18" charset="0"/>
                <a:cs typeface="Times New Roman" pitchFamily="18" charset="0"/>
              </a:rPr>
              <a:t>1</a:t>
            </a:r>
            <a:endParaRPr lang="en-US">
              <a:solidFill>
                <a:schemeClr val="bg1"/>
              </a:solidFill>
              <a:latin typeface="Times New Roman" pitchFamily="18" charset="0"/>
              <a:cs typeface="Times New Roman" pitchFamily="18" charset="0"/>
            </a:endParaRPr>
          </a:p>
        </p:txBody>
      </p:sp>
      <p:sp>
        <p:nvSpPr>
          <p:cNvPr id="13321" name="Text Box 7"/>
          <p:cNvSpPr txBox="1">
            <a:spLocks noChangeArrowheads="1"/>
          </p:cNvSpPr>
          <p:nvPr/>
        </p:nvSpPr>
        <p:spPr bwMode="auto">
          <a:xfrm>
            <a:off x="4319588" y="5314950"/>
            <a:ext cx="2762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200">
                <a:solidFill>
                  <a:schemeClr val="bg1"/>
                </a:solidFill>
                <a:latin typeface="Times New Roman" pitchFamily="18" charset="0"/>
                <a:cs typeface="Times New Roman" pitchFamily="18" charset="0"/>
              </a:rPr>
              <a:t>2</a:t>
            </a:r>
            <a:endParaRPr lang="en-US">
              <a:solidFill>
                <a:schemeClr val="bg1"/>
              </a:solidFill>
              <a:latin typeface="Times New Roman" pitchFamily="18" charset="0"/>
              <a:cs typeface="Times New Roman" pitchFamily="18" charset="0"/>
            </a:endParaRPr>
          </a:p>
        </p:txBody>
      </p:sp>
      <p:sp>
        <p:nvSpPr>
          <p:cNvPr id="13322" name="Text Box 8"/>
          <p:cNvSpPr txBox="1">
            <a:spLocks noChangeArrowheads="1"/>
          </p:cNvSpPr>
          <p:nvPr/>
        </p:nvSpPr>
        <p:spPr bwMode="auto">
          <a:xfrm>
            <a:off x="5783263" y="5329238"/>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200">
                <a:solidFill>
                  <a:schemeClr val="bg1"/>
                </a:solidFill>
                <a:latin typeface="Times New Roman" pitchFamily="18" charset="0"/>
                <a:cs typeface="Times New Roman" pitchFamily="18" charset="0"/>
              </a:rPr>
              <a:t>3</a:t>
            </a:r>
            <a:endParaRPr lang="en-US">
              <a:solidFill>
                <a:schemeClr val="bg1"/>
              </a:solidFill>
              <a:latin typeface="Times New Roman" pitchFamily="18" charset="0"/>
              <a:cs typeface="Times New Roman" pitchFamily="18" charset="0"/>
            </a:endParaRPr>
          </a:p>
        </p:txBody>
      </p:sp>
      <p:sp>
        <p:nvSpPr>
          <p:cNvPr id="13323" name="AutoShape 9"/>
          <p:cNvSpPr>
            <a:spLocks noChangeArrowheads="1"/>
          </p:cNvSpPr>
          <p:nvPr/>
        </p:nvSpPr>
        <p:spPr bwMode="auto">
          <a:xfrm>
            <a:off x="1447800"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24" name="AutoShape 10"/>
          <p:cNvSpPr>
            <a:spLocks noChangeArrowheads="1"/>
          </p:cNvSpPr>
          <p:nvPr/>
        </p:nvSpPr>
        <p:spPr bwMode="auto">
          <a:xfrm>
            <a:off x="1812925"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25" name="AutoShape 11"/>
          <p:cNvSpPr>
            <a:spLocks noChangeArrowheads="1"/>
          </p:cNvSpPr>
          <p:nvPr/>
        </p:nvSpPr>
        <p:spPr bwMode="auto">
          <a:xfrm>
            <a:off x="2178050"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26" name="AutoShape 12"/>
          <p:cNvSpPr>
            <a:spLocks noChangeArrowheads="1"/>
          </p:cNvSpPr>
          <p:nvPr/>
        </p:nvSpPr>
        <p:spPr bwMode="auto">
          <a:xfrm>
            <a:off x="2544763"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27" name="AutoShape 13"/>
          <p:cNvSpPr>
            <a:spLocks noChangeArrowheads="1"/>
          </p:cNvSpPr>
          <p:nvPr/>
        </p:nvSpPr>
        <p:spPr bwMode="auto">
          <a:xfrm>
            <a:off x="2909888"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28" name="AutoShape 14"/>
          <p:cNvSpPr>
            <a:spLocks noChangeArrowheads="1"/>
          </p:cNvSpPr>
          <p:nvPr/>
        </p:nvSpPr>
        <p:spPr bwMode="auto">
          <a:xfrm>
            <a:off x="3276600"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29" name="AutoShape 15"/>
          <p:cNvSpPr>
            <a:spLocks noChangeArrowheads="1"/>
          </p:cNvSpPr>
          <p:nvPr/>
        </p:nvSpPr>
        <p:spPr bwMode="auto">
          <a:xfrm>
            <a:off x="3641725"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30" name="AutoShape 16"/>
          <p:cNvSpPr>
            <a:spLocks noChangeArrowheads="1"/>
          </p:cNvSpPr>
          <p:nvPr/>
        </p:nvSpPr>
        <p:spPr bwMode="auto">
          <a:xfrm>
            <a:off x="4006850"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31" name="AutoShape 17"/>
          <p:cNvSpPr>
            <a:spLocks noChangeArrowheads="1"/>
          </p:cNvSpPr>
          <p:nvPr/>
        </p:nvSpPr>
        <p:spPr bwMode="auto">
          <a:xfrm>
            <a:off x="4373563"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32" name="AutoShape 18"/>
          <p:cNvSpPr>
            <a:spLocks noChangeArrowheads="1"/>
          </p:cNvSpPr>
          <p:nvPr/>
        </p:nvSpPr>
        <p:spPr bwMode="auto">
          <a:xfrm>
            <a:off x="5105400"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33" name="AutoShape 19"/>
          <p:cNvSpPr>
            <a:spLocks noChangeArrowheads="1"/>
          </p:cNvSpPr>
          <p:nvPr/>
        </p:nvSpPr>
        <p:spPr bwMode="auto">
          <a:xfrm>
            <a:off x="5835650"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34" name="AutoShape 20"/>
          <p:cNvSpPr>
            <a:spLocks noChangeArrowheads="1"/>
          </p:cNvSpPr>
          <p:nvPr/>
        </p:nvSpPr>
        <p:spPr bwMode="auto">
          <a:xfrm>
            <a:off x="6567488"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sp>
        <p:nvSpPr>
          <p:cNvPr id="13335" name="AutoShape 21"/>
          <p:cNvSpPr>
            <a:spLocks noChangeArrowheads="1"/>
          </p:cNvSpPr>
          <p:nvPr/>
        </p:nvSpPr>
        <p:spPr bwMode="auto">
          <a:xfrm>
            <a:off x="7348538" y="51657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48800" y="60198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en-US">
                <a:ea typeface="ＭＳ Ｐゴシック" pitchFamily="34" charset="-128"/>
              </a:rPr>
              <a:t>Denormalization</a:t>
            </a:r>
          </a:p>
        </p:txBody>
      </p:sp>
      <p:graphicFrame>
        <p:nvGraphicFramePr>
          <p:cNvPr id="526342" name="Group 6"/>
          <p:cNvGraphicFramePr>
            <a:graphicFrameLocks noGrp="1"/>
          </p:cNvGraphicFramePr>
          <p:nvPr>
            <p:ph idx="1"/>
            <p:extLst>
              <p:ext uri="{D42A27DB-BD31-4B8C-83A1-F6EECF244321}">
                <p14:modId xmlns:p14="http://schemas.microsoft.com/office/powerpoint/2010/main" val="1642244189"/>
              </p:ext>
            </p:extLst>
          </p:nvPr>
        </p:nvGraphicFramePr>
        <p:xfrm>
          <a:off x="427038" y="1079500"/>
          <a:ext cx="8289925" cy="5218110"/>
        </p:xfrm>
        <a:graphic>
          <a:graphicData uri="http://schemas.openxmlformats.org/drawingml/2006/table">
            <a:tbl>
              <a:tblPr/>
              <a:tblGrid>
                <a:gridCol w="638540">
                  <a:extLst>
                    <a:ext uri="{9D8B030D-6E8A-4147-A177-3AD203B41FA5}">
                      <a16:colId xmlns:a16="http://schemas.microsoft.com/office/drawing/2014/main" val="20000"/>
                    </a:ext>
                  </a:extLst>
                </a:gridCol>
                <a:gridCol w="671813">
                  <a:extLst>
                    <a:ext uri="{9D8B030D-6E8A-4147-A177-3AD203B41FA5}">
                      <a16:colId xmlns:a16="http://schemas.microsoft.com/office/drawing/2014/main" val="20001"/>
                    </a:ext>
                  </a:extLst>
                </a:gridCol>
                <a:gridCol w="1074268">
                  <a:extLst>
                    <a:ext uri="{9D8B030D-6E8A-4147-A177-3AD203B41FA5}">
                      <a16:colId xmlns:a16="http://schemas.microsoft.com/office/drawing/2014/main" val="20002"/>
                    </a:ext>
                  </a:extLst>
                </a:gridCol>
                <a:gridCol w="1342042">
                  <a:extLst>
                    <a:ext uri="{9D8B030D-6E8A-4147-A177-3AD203B41FA5}">
                      <a16:colId xmlns:a16="http://schemas.microsoft.com/office/drawing/2014/main" val="20003"/>
                    </a:ext>
                  </a:extLst>
                </a:gridCol>
                <a:gridCol w="1074268">
                  <a:extLst>
                    <a:ext uri="{9D8B030D-6E8A-4147-A177-3AD203B41FA5}">
                      <a16:colId xmlns:a16="http://schemas.microsoft.com/office/drawing/2014/main" val="20004"/>
                    </a:ext>
                  </a:extLst>
                </a:gridCol>
                <a:gridCol w="1207363">
                  <a:extLst>
                    <a:ext uri="{9D8B030D-6E8A-4147-A177-3AD203B41FA5}">
                      <a16:colId xmlns:a16="http://schemas.microsoft.com/office/drawing/2014/main" val="20005"/>
                    </a:ext>
                  </a:extLst>
                </a:gridCol>
                <a:gridCol w="1074268">
                  <a:extLst>
                    <a:ext uri="{9D8B030D-6E8A-4147-A177-3AD203B41FA5}">
                      <a16:colId xmlns:a16="http://schemas.microsoft.com/office/drawing/2014/main" val="20006"/>
                    </a:ext>
                  </a:extLst>
                </a:gridCol>
                <a:gridCol w="1207363">
                  <a:extLst>
                    <a:ext uri="{9D8B030D-6E8A-4147-A177-3AD203B41FA5}">
                      <a16:colId xmlns:a16="http://schemas.microsoft.com/office/drawing/2014/main" val="20007"/>
                    </a:ext>
                  </a:extLst>
                </a:gridCol>
              </a:tblGrid>
              <a:tr h="469929">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bg1"/>
                        </a:solidFill>
                        <a:effectLst/>
                        <a:latin typeface="Times New Roman" pitchFamily="18" charset="0"/>
                        <a:ea typeface="ＭＳ Ｐゴシック" charset="-128"/>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No-zero</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Flush to Zero</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Denormalized</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353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E</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M</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S=0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S=1</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S=1</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S=1</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00">
                <a:tc row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0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-3</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0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0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6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00">
                <a:tc row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endPar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0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1972">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endPar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1972">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+3*2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endPar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300">
                <a:tc row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endPar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30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endPar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1972">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3560">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6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+3*2</a:t>
                      </a:r>
                      <a:r>
                        <a:rPr kumimoji="0" lang="en-US" sz="16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810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Reserved pattern</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4"/>
                  </a:ext>
                </a:extLst>
              </a:tr>
            </a:tbl>
          </a:graphicData>
        </a:graphic>
      </p:graphicFrame>
      <p:sp>
        <p:nvSpPr>
          <p:cNvPr id="14338" name="Footer Placeholder 3"/>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14339" name="Slide Number Placeholder 4"/>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553AD95D-00B3-4276-ACA6-AA733EDFF2A8}" type="slidenum">
              <a:rPr lang="en-US" sz="1400" smtClean="0">
                <a:latin typeface="Times New Roman" pitchFamily="18" charset="0"/>
              </a:rPr>
              <a:pPr eaLnBrk="1" hangingPunct="1"/>
              <a:t>13</a:t>
            </a:fld>
            <a:endParaRPr lang="en-US" sz="1400">
              <a:latin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488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ea typeface="ＭＳ Ｐゴシック" pitchFamily="34" charset="-128"/>
              </a:rPr>
              <a:t>IEEE 754 Format and Precision</a:t>
            </a:r>
          </a:p>
        </p:txBody>
      </p:sp>
      <p:sp>
        <p:nvSpPr>
          <p:cNvPr id="15363" name="Content Placeholder 5"/>
          <p:cNvSpPr>
            <a:spLocks noGrp="1"/>
          </p:cNvSpPr>
          <p:nvPr>
            <p:ph idx="1"/>
          </p:nvPr>
        </p:nvSpPr>
        <p:spPr/>
        <p:txBody>
          <a:bodyPr/>
          <a:lstStyle/>
          <a:p>
            <a:r>
              <a:rPr lang="en-US" sz="2800" dirty="0">
                <a:ea typeface="ＭＳ Ｐゴシック" pitchFamily="34" charset="-128"/>
              </a:rPr>
              <a:t>Single Precision</a:t>
            </a:r>
          </a:p>
          <a:p>
            <a:pPr lvl="1"/>
            <a:r>
              <a:rPr lang="en-US" sz="1800" dirty="0">
                <a:ea typeface="ＭＳ Ｐゴシック" pitchFamily="34" charset="-128"/>
              </a:rPr>
              <a:t>1-bit sign, 8 bit exponent (bias-127 excess), 23 bit fraction</a:t>
            </a:r>
          </a:p>
          <a:p>
            <a:pPr lvl="1"/>
            <a:endParaRPr lang="en-US" sz="2800" dirty="0">
              <a:ea typeface="ＭＳ Ｐゴシック" pitchFamily="34" charset="-128"/>
            </a:endParaRPr>
          </a:p>
          <a:p>
            <a:r>
              <a:rPr lang="en-US" sz="2800" dirty="0">
                <a:ea typeface="ＭＳ Ｐゴシック" pitchFamily="34" charset="-128"/>
              </a:rPr>
              <a:t>Double Precision</a:t>
            </a:r>
          </a:p>
          <a:p>
            <a:pPr lvl="1"/>
            <a:r>
              <a:rPr lang="en-US" sz="1800" dirty="0">
                <a:ea typeface="ＭＳ Ｐゴシック" pitchFamily="34" charset="-128"/>
              </a:rPr>
              <a:t>1-bit sign, 11-bit exponent (1023-bias excess), 52 bit fraction</a:t>
            </a:r>
          </a:p>
          <a:p>
            <a:pPr lvl="1"/>
            <a:r>
              <a:rPr lang="en-US" sz="1800" dirty="0">
                <a:ea typeface="ＭＳ Ｐゴシック" pitchFamily="34" charset="-128"/>
              </a:rPr>
              <a:t>The largest error for representing a number is reduced to 1/2</a:t>
            </a:r>
            <a:r>
              <a:rPr lang="en-US" sz="1800" baseline="30000" dirty="0">
                <a:ea typeface="ＭＳ Ｐゴシック" pitchFamily="34" charset="-128"/>
              </a:rPr>
              <a:t>29</a:t>
            </a:r>
            <a:r>
              <a:rPr lang="en-US" sz="1800" dirty="0">
                <a:ea typeface="ＭＳ Ｐゴシック" pitchFamily="34" charset="-128"/>
              </a:rPr>
              <a:t> of single precision representation</a:t>
            </a:r>
          </a:p>
        </p:txBody>
      </p:sp>
      <p:sp>
        <p:nvSpPr>
          <p:cNvPr id="15364" name="Footer Placeholder 3"/>
          <p:cNvSpPr>
            <a:spLocks noGrp="1"/>
          </p:cNvSpPr>
          <p:nvPr>
            <p:ph type="ftr" sz="quarter" idx="4294967295"/>
          </p:nvPr>
        </p:nvSpPr>
        <p:spPr>
          <a:xfrm>
            <a:off x="0" y="6248400"/>
            <a:ext cx="4343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15365" name="Slide Number Placeholder 4"/>
          <p:cNvSpPr>
            <a:spLocks noGrp="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8560CE97-9D51-45D8-A59D-A175609D9CE7}" type="slidenum">
              <a:rPr lang="en-US" sz="1400" smtClean="0">
                <a:latin typeface="Times New Roman" pitchFamily="18" charset="0"/>
              </a:rPr>
              <a:pPr eaLnBrk="1" hangingPunct="1"/>
              <a:t>14</a:t>
            </a:fld>
            <a:endParaRPr lang="en-US" sz="1400">
              <a:latin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6400" y="606104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ea typeface="ＭＳ Ｐゴシック" pitchFamily="34" charset="-128"/>
              </a:rPr>
              <a:t>Special Bit Patterns</a:t>
            </a:r>
          </a:p>
        </p:txBody>
      </p:sp>
      <p:sp>
        <p:nvSpPr>
          <p:cNvPr id="16415" name="Content Placeholder 6"/>
          <p:cNvSpPr>
            <a:spLocks noGrp="1"/>
          </p:cNvSpPr>
          <p:nvPr>
            <p:ph idx="1"/>
          </p:nvPr>
        </p:nvSpPr>
        <p:spPr>
          <a:xfrm>
            <a:off x="426504" y="4114800"/>
            <a:ext cx="8290560" cy="2057400"/>
          </a:xfrm>
          <a:solidFill>
            <a:srgbClr val="D6E6CB"/>
          </a:solidFill>
        </p:spPr>
        <p:txBody>
          <a:bodyPr/>
          <a:lstStyle/>
          <a:p>
            <a:r>
              <a:rPr lang="en-US" dirty="0">
                <a:solidFill>
                  <a:schemeClr val="bg1"/>
                </a:solidFill>
                <a:ea typeface="ＭＳ Ｐゴシック" pitchFamily="34" charset="-128"/>
              </a:rPr>
              <a:t>An ∞ can be created by overflow, e.g., divided by zero. Any representable number divided by +∞ or -∞ results in 0.</a:t>
            </a:r>
          </a:p>
          <a:p>
            <a:r>
              <a:rPr lang="en-US" dirty="0" err="1">
                <a:solidFill>
                  <a:schemeClr val="bg1"/>
                </a:solidFill>
                <a:ea typeface="ＭＳ Ｐゴシック" pitchFamily="34" charset="-128"/>
              </a:rPr>
              <a:t>NaN</a:t>
            </a:r>
            <a:r>
              <a:rPr lang="en-US" dirty="0">
                <a:solidFill>
                  <a:schemeClr val="bg1"/>
                </a:solidFill>
                <a:ea typeface="ＭＳ Ｐゴシック" pitchFamily="34" charset="-128"/>
              </a:rPr>
              <a:t> (Not a Number) is generated by operations whose input values do not make sense, for example, 0/0, 0*∞, ∞/∞, ∞ - ∞.</a:t>
            </a:r>
          </a:p>
          <a:p>
            <a:pPr lvl="1"/>
            <a:r>
              <a:rPr lang="en-US" sz="1400" dirty="0">
                <a:solidFill>
                  <a:schemeClr val="bg1"/>
                </a:solidFill>
                <a:ea typeface="ＭＳ Ｐゴシック" pitchFamily="34" charset="-128"/>
              </a:rPr>
              <a:t>Also used to for data that has not been properly initialized in a program. </a:t>
            </a:r>
          </a:p>
          <a:p>
            <a:pPr lvl="1"/>
            <a:r>
              <a:rPr lang="en-US" sz="1400" dirty="0">
                <a:solidFill>
                  <a:schemeClr val="bg1"/>
                </a:solidFill>
                <a:ea typeface="ＭＳ Ｐゴシック" pitchFamily="34" charset="-128"/>
              </a:rPr>
              <a:t>Signaling </a:t>
            </a:r>
            <a:r>
              <a:rPr lang="en-US" sz="1400" dirty="0" err="1">
                <a:solidFill>
                  <a:schemeClr val="bg1"/>
                </a:solidFill>
                <a:ea typeface="ＭＳ Ｐゴシック" pitchFamily="34" charset="-128"/>
              </a:rPr>
              <a:t>NaNs</a:t>
            </a:r>
            <a:r>
              <a:rPr lang="en-US" sz="1400" dirty="0">
                <a:solidFill>
                  <a:schemeClr val="bg1"/>
                </a:solidFill>
                <a:ea typeface="ＭＳ Ｐゴシック" pitchFamily="34" charset="-128"/>
              </a:rPr>
              <a:t> (</a:t>
            </a:r>
            <a:r>
              <a:rPr lang="en-US" sz="1400" dirty="0" err="1">
                <a:solidFill>
                  <a:schemeClr val="bg1"/>
                </a:solidFill>
                <a:ea typeface="ＭＳ Ｐゴシック" pitchFamily="34" charset="-128"/>
              </a:rPr>
              <a:t>SNaNs</a:t>
            </a:r>
            <a:r>
              <a:rPr lang="en-US" sz="1400" dirty="0">
                <a:solidFill>
                  <a:schemeClr val="bg1"/>
                </a:solidFill>
                <a:ea typeface="ＭＳ Ｐゴシック" pitchFamily="34" charset="-128"/>
              </a:rPr>
              <a:t>) are represented with most significant mantissa bit cleared whereas quiet </a:t>
            </a:r>
            <a:r>
              <a:rPr lang="en-US" sz="1400" dirty="0" err="1">
                <a:solidFill>
                  <a:schemeClr val="bg1"/>
                </a:solidFill>
                <a:ea typeface="ＭＳ Ｐゴシック" pitchFamily="34" charset="-128"/>
              </a:rPr>
              <a:t>NaNs</a:t>
            </a:r>
            <a:r>
              <a:rPr lang="en-US" sz="1400" dirty="0">
                <a:solidFill>
                  <a:schemeClr val="bg1"/>
                </a:solidFill>
                <a:ea typeface="ＭＳ Ｐゴシック" pitchFamily="34" charset="-128"/>
              </a:rPr>
              <a:t> are represented with most significant mantissa bit set.</a:t>
            </a:r>
          </a:p>
          <a:p>
            <a:endParaRPr lang="en-US" sz="1400" dirty="0">
              <a:solidFill>
                <a:schemeClr val="bg1"/>
              </a:solidFill>
              <a:ea typeface="ＭＳ Ｐゴシック" pitchFamily="34" charset="-128"/>
            </a:endParaRPr>
          </a:p>
        </p:txBody>
      </p:sp>
      <p:graphicFrame>
        <p:nvGraphicFramePr>
          <p:cNvPr id="6" name="Table 5"/>
          <p:cNvGraphicFramePr>
            <a:graphicFrameLocks noGrp="1"/>
          </p:cNvGraphicFramePr>
          <p:nvPr>
            <p:extLst>
              <p:ext uri="{D42A27DB-BD31-4B8C-83A1-F6EECF244321}">
                <p14:modId xmlns:p14="http://schemas.microsoft.com/office/powerpoint/2010/main" val="4250908272"/>
              </p:ext>
            </p:extLst>
          </p:nvPr>
        </p:nvGraphicFramePr>
        <p:xfrm>
          <a:off x="2286000" y="1219200"/>
          <a:ext cx="5105399" cy="2667000"/>
        </p:xfrm>
        <a:graphic>
          <a:graphicData uri="http://schemas.openxmlformats.org/drawingml/2006/table">
            <a:tbl>
              <a:tblPr firstRow="1" firstCol="1" bandRow="1" bandCol="1">
                <a:tableStyleId>{5C22544A-7EE6-4342-B048-85BDC9FD1C3A}</a:tableStyleId>
              </a:tblPr>
              <a:tblGrid>
                <a:gridCol w="1538579">
                  <a:extLst>
                    <a:ext uri="{9D8B030D-6E8A-4147-A177-3AD203B41FA5}">
                      <a16:colId xmlns:a16="http://schemas.microsoft.com/office/drawing/2014/main" val="20000"/>
                    </a:ext>
                  </a:extLst>
                </a:gridCol>
                <a:gridCol w="1487967">
                  <a:extLst>
                    <a:ext uri="{9D8B030D-6E8A-4147-A177-3AD203B41FA5}">
                      <a16:colId xmlns:a16="http://schemas.microsoft.com/office/drawing/2014/main" val="20001"/>
                    </a:ext>
                  </a:extLst>
                </a:gridCol>
                <a:gridCol w="2078853">
                  <a:extLst>
                    <a:ext uri="{9D8B030D-6E8A-4147-A177-3AD203B41FA5}">
                      <a16:colId xmlns:a16="http://schemas.microsoft.com/office/drawing/2014/main" val="20002"/>
                    </a:ext>
                  </a:extLst>
                </a:gridCol>
              </a:tblGrid>
              <a:tr h="533400">
                <a:tc>
                  <a:txBody>
                    <a:bodyPr/>
                    <a:lstStyle/>
                    <a:p>
                      <a:pPr marL="0" marR="0">
                        <a:spcBef>
                          <a:spcPts val="0"/>
                        </a:spcBef>
                        <a:spcAft>
                          <a:spcPts val="0"/>
                        </a:spcAft>
                      </a:pPr>
                      <a:r>
                        <a:rPr lang="en-US" sz="1600" dirty="0">
                          <a:effectLst/>
                        </a:rPr>
                        <a:t>exponent</a:t>
                      </a:r>
                      <a:endParaRPr lang="en-US" sz="1600" dirty="0">
                        <a:effectLst/>
                        <a:latin typeface="Times New Roman"/>
                        <a:ea typeface="Times New Roman"/>
                      </a:endParaRPr>
                    </a:p>
                  </a:txBody>
                  <a:tcPr marL="68580" marR="68580" marT="0" marB="0"/>
                </a:tc>
                <a:tc>
                  <a:txBody>
                    <a:bodyPr/>
                    <a:lstStyle/>
                    <a:p>
                      <a:pPr marL="0" marR="0">
                        <a:spcBef>
                          <a:spcPts val="0"/>
                        </a:spcBef>
                        <a:spcAft>
                          <a:spcPts val="0"/>
                        </a:spcAft>
                      </a:pPr>
                      <a:r>
                        <a:rPr lang="en-US" sz="1600">
                          <a:effectLst/>
                        </a:rPr>
                        <a:t>mantissa</a:t>
                      </a:r>
                      <a:endParaRPr lang="en-US" sz="1600">
                        <a:effectLst/>
                        <a:latin typeface="Times New Roman"/>
                        <a:ea typeface="Times New Roman"/>
                      </a:endParaRPr>
                    </a:p>
                  </a:txBody>
                  <a:tcPr marL="68580" marR="68580" marT="0" marB="0"/>
                </a:tc>
                <a:tc>
                  <a:txBody>
                    <a:bodyPr/>
                    <a:lstStyle/>
                    <a:p>
                      <a:pPr marL="0" marR="0">
                        <a:spcBef>
                          <a:spcPts val="0"/>
                        </a:spcBef>
                        <a:spcAft>
                          <a:spcPts val="0"/>
                        </a:spcAft>
                      </a:pPr>
                      <a:r>
                        <a:rPr lang="en-US" sz="1600" dirty="0">
                          <a:effectLst/>
                        </a:rPr>
                        <a:t>meaning</a:t>
                      </a:r>
                      <a:endParaRPr lang="en-US" sz="1600" dirty="0">
                        <a:effectLst/>
                        <a:latin typeface="Times New Roman"/>
                        <a:ea typeface="Times New Roman"/>
                      </a:endParaRPr>
                    </a:p>
                  </a:txBody>
                  <a:tcPr marL="68580" marR="68580" marT="0" marB="0"/>
                </a:tc>
                <a:extLst>
                  <a:ext uri="{0D108BD9-81ED-4DB2-BD59-A6C34878D82A}">
                    <a16:rowId xmlns:a16="http://schemas.microsoft.com/office/drawing/2014/main" val="10000"/>
                  </a:ext>
                </a:extLst>
              </a:tr>
              <a:tr h="533400">
                <a:tc>
                  <a:txBody>
                    <a:bodyPr/>
                    <a:lstStyle/>
                    <a:p>
                      <a:pPr marL="0" marR="0">
                        <a:spcBef>
                          <a:spcPts val="0"/>
                        </a:spcBef>
                        <a:spcAft>
                          <a:spcPts val="0"/>
                        </a:spcAft>
                      </a:pPr>
                      <a:r>
                        <a:rPr lang="en-US" sz="1600" dirty="0">
                          <a:effectLst/>
                        </a:rPr>
                        <a:t>11…1</a:t>
                      </a:r>
                      <a:endParaRPr lang="en-US" sz="1600" dirty="0">
                        <a:effectLst/>
                        <a:latin typeface="Times New Roman"/>
                        <a:ea typeface="Times New Roman"/>
                      </a:endParaRPr>
                    </a:p>
                  </a:txBody>
                  <a:tcPr marL="68580" marR="68580" marT="0" marB="0"/>
                </a:tc>
                <a:tc>
                  <a:txBody>
                    <a:bodyPr/>
                    <a:lstStyle/>
                    <a:p>
                      <a:pPr marL="0" marR="0">
                        <a:spcBef>
                          <a:spcPts val="0"/>
                        </a:spcBef>
                        <a:spcAft>
                          <a:spcPts val="0"/>
                        </a:spcAft>
                      </a:pPr>
                      <a:r>
                        <a:rPr lang="en-US" sz="1600" dirty="0">
                          <a:effectLst/>
                        </a:rPr>
                        <a:t>≠ 0</a:t>
                      </a:r>
                      <a:endParaRPr lang="en-US" sz="1600" dirty="0">
                        <a:effectLst/>
                        <a:latin typeface="Times New Roman"/>
                        <a:ea typeface="Times New Roman"/>
                      </a:endParaRPr>
                    </a:p>
                  </a:txBody>
                  <a:tcPr marL="68580" marR="68580" marT="0" marB="0"/>
                </a:tc>
                <a:tc>
                  <a:txBody>
                    <a:bodyPr/>
                    <a:lstStyle/>
                    <a:p>
                      <a:pPr marL="0" marR="0">
                        <a:spcBef>
                          <a:spcPts val="0"/>
                        </a:spcBef>
                        <a:spcAft>
                          <a:spcPts val="0"/>
                        </a:spcAft>
                      </a:pPr>
                      <a:r>
                        <a:rPr lang="en-US" sz="1600">
                          <a:effectLst/>
                        </a:rPr>
                        <a:t>NaN</a:t>
                      </a:r>
                      <a:endParaRPr lang="en-US" sz="1600">
                        <a:effectLst/>
                        <a:latin typeface="Times New Roman"/>
                        <a:ea typeface="Times New Roman"/>
                      </a:endParaRPr>
                    </a:p>
                  </a:txBody>
                  <a:tcPr marL="68580" marR="68580" marT="0" marB="0"/>
                </a:tc>
                <a:extLst>
                  <a:ext uri="{0D108BD9-81ED-4DB2-BD59-A6C34878D82A}">
                    <a16:rowId xmlns:a16="http://schemas.microsoft.com/office/drawing/2014/main" val="10001"/>
                  </a:ext>
                </a:extLst>
              </a:tr>
              <a:tr h="533400">
                <a:tc>
                  <a:txBody>
                    <a:bodyPr/>
                    <a:lstStyle/>
                    <a:p>
                      <a:pPr marL="0" marR="0">
                        <a:spcBef>
                          <a:spcPts val="0"/>
                        </a:spcBef>
                        <a:spcAft>
                          <a:spcPts val="0"/>
                        </a:spcAft>
                      </a:pPr>
                      <a:r>
                        <a:rPr lang="en-US" sz="1600">
                          <a:effectLst/>
                        </a:rPr>
                        <a:t>11…1</a:t>
                      </a:r>
                      <a:endParaRPr lang="en-US" sz="1600">
                        <a:effectLst/>
                        <a:latin typeface="Times New Roman"/>
                        <a:ea typeface="Times New Roman"/>
                      </a:endParaRPr>
                    </a:p>
                  </a:txBody>
                  <a:tcPr marL="68580" marR="68580" marT="0" marB="0"/>
                </a:tc>
                <a:tc>
                  <a:txBody>
                    <a:bodyPr/>
                    <a:lstStyle/>
                    <a:p>
                      <a:pPr marL="0" marR="0">
                        <a:spcBef>
                          <a:spcPts val="0"/>
                        </a:spcBef>
                        <a:spcAft>
                          <a:spcPts val="0"/>
                        </a:spcAft>
                      </a:pPr>
                      <a:r>
                        <a:rPr lang="en-US" sz="1600" dirty="0">
                          <a:effectLst/>
                        </a:rPr>
                        <a:t>=0</a:t>
                      </a:r>
                      <a:endParaRPr lang="en-US" sz="1600" dirty="0">
                        <a:effectLst/>
                        <a:latin typeface="Times New Roman"/>
                        <a:ea typeface="Times New Roman"/>
                      </a:endParaRPr>
                    </a:p>
                  </a:txBody>
                  <a:tcPr marL="68580" marR="68580" marT="0" marB="0">
                    <a:solidFill>
                      <a:srgbClr val="D6E6CB"/>
                    </a:solidFill>
                  </a:tcPr>
                </a:tc>
                <a:tc>
                  <a:txBody>
                    <a:bodyPr/>
                    <a:lstStyle/>
                    <a:p>
                      <a:pPr marL="0" marR="0">
                        <a:spcBef>
                          <a:spcPts val="0"/>
                        </a:spcBef>
                        <a:spcAft>
                          <a:spcPts val="0"/>
                        </a:spcAft>
                      </a:pPr>
                      <a:r>
                        <a:rPr lang="en-US" sz="1600" dirty="0">
                          <a:effectLst/>
                        </a:rPr>
                        <a:t>(-1)</a:t>
                      </a:r>
                      <a:r>
                        <a:rPr lang="en-US" sz="1600" baseline="30000" dirty="0">
                          <a:effectLst/>
                        </a:rPr>
                        <a:t>S </a:t>
                      </a:r>
                      <a:r>
                        <a:rPr lang="en-US" sz="1600" dirty="0">
                          <a:effectLst/>
                        </a:rPr>
                        <a:t>* ∞</a:t>
                      </a:r>
                      <a:endParaRPr lang="en-US" sz="1600" dirty="0">
                        <a:effectLst/>
                        <a:latin typeface="Times New Roman"/>
                        <a:ea typeface="Times New Roman"/>
                      </a:endParaRPr>
                    </a:p>
                  </a:txBody>
                  <a:tcPr marL="68580" marR="68580" marT="0" marB="0"/>
                </a:tc>
                <a:extLst>
                  <a:ext uri="{0D108BD9-81ED-4DB2-BD59-A6C34878D82A}">
                    <a16:rowId xmlns:a16="http://schemas.microsoft.com/office/drawing/2014/main" val="10002"/>
                  </a:ext>
                </a:extLst>
              </a:tr>
              <a:tr h="533400">
                <a:tc>
                  <a:txBody>
                    <a:bodyPr/>
                    <a:lstStyle/>
                    <a:p>
                      <a:pPr marL="0" marR="0">
                        <a:spcBef>
                          <a:spcPts val="0"/>
                        </a:spcBef>
                        <a:spcAft>
                          <a:spcPts val="0"/>
                        </a:spcAft>
                      </a:pPr>
                      <a:r>
                        <a:rPr lang="en-US" sz="1600">
                          <a:effectLst/>
                        </a:rPr>
                        <a:t>00…0</a:t>
                      </a:r>
                      <a:endParaRPr lang="en-US" sz="1600">
                        <a:effectLst/>
                        <a:latin typeface="Times New Roman"/>
                        <a:ea typeface="Times New Roman"/>
                      </a:endParaRPr>
                    </a:p>
                  </a:txBody>
                  <a:tcPr marL="68580" marR="68580" marT="0" marB="0"/>
                </a:tc>
                <a:tc>
                  <a:txBody>
                    <a:bodyPr/>
                    <a:lstStyle/>
                    <a:p>
                      <a:pPr marL="0" marR="0">
                        <a:spcBef>
                          <a:spcPts val="0"/>
                        </a:spcBef>
                        <a:spcAft>
                          <a:spcPts val="0"/>
                        </a:spcAft>
                      </a:pPr>
                      <a:r>
                        <a:rPr lang="en-US" sz="1600">
                          <a:effectLst/>
                        </a:rPr>
                        <a:t>≠0</a:t>
                      </a:r>
                      <a:endParaRPr lang="en-US" sz="1600">
                        <a:effectLst/>
                        <a:latin typeface="Times New Roman"/>
                        <a:ea typeface="Times New Roman"/>
                      </a:endParaRPr>
                    </a:p>
                  </a:txBody>
                  <a:tcPr marL="68580" marR="68580" marT="0" marB="0"/>
                </a:tc>
                <a:tc>
                  <a:txBody>
                    <a:bodyPr/>
                    <a:lstStyle/>
                    <a:p>
                      <a:pPr marL="0" marR="0">
                        <a:spcBef>
                          <a:spcPts val="0"/>
                        </a:spcBef>
                        <a:spcAft>
                          <a:spcPts val="0"/>
                        </a:spcAft>
                      </a:pPr>
                      <a:r>
                        <a:rPr lang="en-US" sz="1600" dirty="0" err="1">
                          <a:effectLst/>
                        </a:rPr>
                        <a:t>denormalized</a:t>
                      </a:r>
                      <a:endParaRPr lang="en-US" sz="1600" dirty="0">
                        <a:effectLst/>
                        <a:latin typeface="Times New Roman"/>
                        <a:ea typeface="Times New Roman"/>
                      </a:endParaRPr>
                    </a:p>
                  </a:txBody>
                  <a:tcPr marL="68580" marR="68580" marT="0" marB="0"/>
                </a:tc>
                <a:extLst>
                  <a:ext uri="{0D108BD9-81ED-4DB2-BD59-A6C34878D82A}">
                    <a16:rowId xmlns:a16="http://schemas.microsoft.com/office/drawing/2014/main" val="10003"/>
                  </a:ext>
                </a:extLst>
              </a:tr>
              <a:tr h="533400">
                <a:tc>
                  <a:txBody>
                    <a:bodyPr/>
                    <a:lstStyle/>
                    <a:p>
                      <a:pPr marL="0" marR="0">
                        <a:spcBef>
                          <a:spcPts val="0"/>
                        </a:spcBef>
                        <a:spcAft>
                          <a:spcPts val="0"/>
                        </a:spcAft>
                      </a:pPr>
                      <a:r>
                        <a:rPr lang="en-US" sz="1600">
                          <a:effectLst/>
                        </a:rPr>
                        <a:t>00…0</a:t>
                      </a:r>
                      <a:endParaRPr lang="en-US" sz="1600">
                        <a:effectLst/>
                        <a:latin typeface="Times New Roman"/>
                        <a:ea typeface="Times New Roman"/>
                      </a:endParaRPr>
                    </a:p>
                  </a:txBody>
                  <a:tcPr marL="68580" marR="68580" marT="0" marB="0"/>
                </a:tc>
                <a:tc>
                  <a:txBody>
                    <a:bodyPr/>
                    <a:lstStyle/>
                    <a:p>
                      <a:pPr marL="0" marR="0">
                        <a:spcBef>
                          <a:spcPts val="0"/>
                        </a:spcBef>
                        <a:spcAft>
                          <a:spcPts val="0"/>
                        </a:spcAft>
                      </a:pPr>
                      <a:r>
                        <a:rPr lang="en-US" sz="1600">
                          <a:effectLst/>
                        </a:rPr>
                        <a:t>=0</a:t>
                      </a:r>
                      <a:endParaRPr lang="en-US" sz="1600">
                        <a:effectLst/>
                        <a:latin typeface="Times New Roman"/>
                        <a:ea typeface="Times New Roman"/>
                      </a:endParaRPr>
                    </a:p>
                  </a:txBody>
                  <a:tcPr marL="68580" marR="68580" marT="0" marB="0"/>
                </a:tc>
                <a:tc>
                  <a:txBody>
                    <a:bodyPr/>
                    <a:lstStyle/>
                    <a:p>
                      <a:pPr marL="0" marR="0">
                        <a:spcBef>
                          <a:spcPts val="0"/>
                        </a:spcBef>
                        <a:spcAft>
                          <a:spcPts val="0"/>
                        </a:spcAft>
                      </a:pPr>
                      <a:r>
                        <a:rPr lang="en-US" sz="1600" dirty="0">
                          <a:effectLst/>
                        </a:rPr>
                        <a:t>0</a:t>
                      </a:r>
                      <a:endParaRPr lang="en-US" sz="1600" dirty="0">
                        <a:effectLst/>
                        <a:latin typeface="Times New Roman"/>
                        <a:ea typeface="Times New Roman"/>
                      </a:endParaRPr>
                    </a:p>
                  </a:txBody>
                  <a:tcPr marL="68580" marR="68580" marT="0" marB="0"/>
                </a:tc>
                <a:extLst>
                  <a:ext uri="{0D108BD9-81ED-4DB2-BD59-A6C34878D82A}">
                    <a16:rowId xmlns:a16="http://schemas.microsoft.com/office/drawing/2014/main" val="10004"/>
                  </a:ext>
                </a:extLst>
              </a:tr>
            </a:tbl>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20200" y="60198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ea typeface="ＭＳ Ｐゴシック" pitchFamily="34" charset="-128"/>
              </a:rPr>
              <a:t>Floating Point Accuracy and Rounding</a:t>
            </a:r>
          </a:p>
        </p:txBody>
      </p:sp>
      <p:sp>
        <p:nvSpPr>
          <p:cNvPr id="17411" name="Content Placeholder 2"/>
          <p:cNvSpPr>
            <a:spLocks noGrp="1"/>
          </p:cNvSpPr>
          <p:nvPr>
            <p:ph idx="1"/>
          </p:nvPr>
        </p:nvSpPr>
        <p:spPr/>
        <p:txBody>
          <a:bodyPr/>
          <a:lstStyle/>
          <a:p>
            <a:r>
              <a:rPr lang="en-US" dirty="0">
                <a:ea typeface="ＭＳ Ｐゴシック" pitchFamily="34" charset="-128"/>
              </a:rPr>
              <a:t>The accuracy of a floating point arithmetic operation is measured by the maximal error introduced by the operation. </a:t>
            </a:r>
          </a:p>
          <a:p>
            <a:r>
              <a:rPr lang="en-US" dirty="0">
                <a:ea typeface="ＭＳ Ｐゴシック" pitchFamily="34" charset="-128"/>
              </a:rPr>
              <a:t>The most common source of error in floating point arithmetic is when the operation generates a result that cannot be exactly represented and thus requires rounding. </a:t>
            </a:r>
          </a:p>
          <a:p>
            <a:r>
              <a:rPr lang="en-US" dirty="0">
                <a:ea typeface="ＭＳ Ｐゴシック" pitchFamily="34" charset="-128"/>
              </a:rPr>
              <a:t>Rounding occurs if the mantissa of the result value needs too many bits to be represented exactly. </a:t>
            </a:r>
          </a:p>
        </p:txBody>
      </p:sp>
      <p:sp>
        <p:nvSpPr>
          <p:cNvPr id="17412" name="Footer Placeholder 3"/>
          <p:cNvSpPr>
            <a:spLocks noGrp="1"/>
          </p:cNvSpPr>
          <p:nvPr>
            <p:ph type="ftr" sz="quarter" idx="4294967295"/>
          </p:nvPr>
        </p:nvSpPr>
        <p:spPr>
          <a:xfrm>
            <a:off x="0" y="6248400"/>
            <a:ext cx="4343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17413" name="Slide Number Placeholder 4"/>
          <p:cNvSpPr>
            <a:spLocks noGrp="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CEA338DC-E458-4AD2-B0DF-4928E1E14EB3}" type="slidenum">
              <a:rPr lang="en-US" sz="1400" smtClean="0">
                <a:latin typeface="Times New Roman" pitchFamily="18" charset="0"/>
              </a:rPr>
              <a:pPr eaLnBrk="1" hangingPunct="1"/>
              <a:t>16</a:t>
            </a:fld>
            <a:endParaRPr lang="en-US" sz="1400">
              <a:latin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6400" y="60198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ea typeface="ＭＳ Ｐゴシック" pitchFamily="34" charset="-128"/>
              </a:rPr>
              <a:t>Rounding and Error</a:t>
            </a:r>
          </a:p>
        </p:txBody>
      </p:sp>
      <p:sp>
        <p:nvSpPr>
          <p:cNvPr id="3" name="Content Placeholder 2"/>
          <p:cNvSpPr>
            <a:spLocks noGrp="1"/>
          </p:cNvSpPr>
          <p:nvPr>
            <p:ph idx="1"/>
          </p:nvPr>
        </p:nvSpPr>
        <p:spPr/>
        <p:txBody>
          <a:bodyPr/>
          <a:lstStyle/>
          <a:p>
            <a:pPr>
              <a:defRPr/>
            </a:pPr>
            <a:r>
              <a:rPr lang="en-US" dirty="0"/>
              <a:t>Assume our 5-bit representation, consider</a:t>
            </a:r>
          </a:p>
          <a:p>
            <a:pPr marL="0" indent="0">
              <a:buFontTx/>
              <a:buNone/>
              <a:defRPr/>
            </a:pPr>
            <a:endParaRPr lang="en-US" sz="1200" dirty="0"/>
          </a:p>
          <a:p>
            <a:pPr marL="0" indent="0">
              <a:buFontTx/>
              <a:buNone/>
              <a:defRPr/>
            </a:pPr>
            <a:r>
              <a:rPr lang="en-US" dirty="0"/>
              <a:t>	1.0*2</a:t>
            </a:r>
            <a:r>
              <a:rPr lang="en-US" baseline="30000" dirty="0"/>
              <a:t>-2</a:t>
            </a:r>
            <a:r>
              <a:rPr lang="en-US" dirty="0"/>
              <a:t> (0, </a:t>
            </a:r>
            <a:r>
              <a:rPr lang="en-US" dirty="0">
                <a:solidFill>
                  <a:srgbClr val="FF0000"/>
                </a:solidFill>
              </a:rPr>
              <a:t>00</a:t>
            </a:r>
            <a:r>
              <a:rPr lang="en-US" dirty="0"/>
              <a:t>, 01) + 1.00*2</a:t>
            </a:r>
            <a:r>
              <a:rPr lang="en-US" baseline="30000" dirty="0"/>
              <a:t>1 </a:t>
            </a:r>
            <a:r>
              <a:rPr lang="en-US" dirty="0"/>
              <a:t> (0, 10, 00)</a:t>
            </a:r>
          </a:p>
          <a:p>
            <a:pPr marL="0" indent="0">
              <a:buFontTx/>
              <a:buNone/>
              <a:defRPr/>
            </a:pPr>
            <a:endParaRPr lang="en-US" sz="1200" dirty="0"/>
          </a:p>
          <a:p>
            <a:pPr>
              <a:defRPr/>
            </a:pPr>
            <a:endParaRPr lang="en-US" dirty="0"/>
          </a:p>
          <a:p>
            <a:pPr>
              <a:defRPr/>
            </a:pPr>
            <a:r>
              <a:rPr lang="en-US" dirty="0"/>
              <a:t>The hardware needs to shift the mantissa bits in order to align the correct bits with equal place value</a:t>
            </a:r>
          </a:p>
          <a:p>
            <a:pPr lvl="1">
              <a:defRPr/>
            </a:pPr>
            <a:endParaRPr lang="en-US" sz="1200" dirty="0"/>
          </a:p>
          <a:p>
            <a:pPr marL="0" indent="0">
              <a:buFontTx/>
              <a:buNone/>
              <a:defRPr/>
            </a:pPr>
            <a:r>
              <a:rPr lang="en-US" dirty="0"/>
              <a:t>	0.001*2</a:t>
            </a:r>
            <a:r>
              <a:rPr lang="en-US" baseline="30000" dirty="0"/>
              <a:t>1</a:t>
            </a:r>
            <a:r>
              <a:rPr lang="en-US" dirty="0"/>
              <a:t> (0, 00, 0001) + 1.00*2</a:t>
            </a:r>
            <a:r>
              <a:rPr lang="en-US" baseline="30000" dirty="0"/>
              <a:t>1 </a:t>
            </a:r>
            <a:r>
              <a:rPr lang="en-US" dirty="0"/>
              <a:t> (0, 10, 00)</a:t>
            </a:r>
          </a:p>
          <a:p>
            <a:pPr marL="0" indent="0">
              <a:buFontTx/>
              <a:buNone/>
              <a:defRPr/>
            </a:pPr>
            <a:endParaRPr lang="en-US" dirty="0"/>
          </a:p>
          <a:p>
            <a:pPr marL="0" indent="0">
              <a:buFontTx/>
              <a:buNone/>
              <a:defRPr/>
            </a:pPr>
            <a:r>
              <a:rPr lang="en-US" dirty="0"/>
              <a:t>	The ideal result would be 1.001 * 2</a:t>
            </a:r>
            <a:r>
              <a:rPr lang="en-US" baseline="30000" dirty="0"/>
              <a:t>1</a:t>
            </a:r>
            <a:r>
              <a:rPr lang="en-US" dirty="0"/>
              <a:t> (0, 10, 001) but this would</a:t>
            </a:r>
          </a:p>
          <a:p>
            <a:pPr marL="0" indent="0">
              <a:buFontTx/>
              <a:buNone/>
              <a:defRPr/>
            </a:pPr>
            <a:r>
              <a:rPr lang="en-US" dirty="0"/>
              <a:t>	require 3 mantissa bits!</a:t>
            </a:r>
          </a:p>
          <a:p>
            <a:pPr marL="0" indent="0">
              <a:buFontTx/>
              <a:buNone/>
              <a:defRPr/>
            </a:pPr>
            <a:endParaRPr lang="en-US" dirty="0"/>
          </a:p>
          <a:p>
            <a:pPr marL="0" indent="0">
              <a:buFontTx/>
              <a:buNone/>
              <a:defRPr/>
            </a:pPr>
            <a:r>
              <a:rPr lang="en-US" dirty="0"/>
              <a:t>    </a:t>
            </a:r>
          </a:p>
          <a:p>
            <a:pPr marL="0" indent="0">
              <a:buFontTx/>
              <a:buNone/>
              <a:defRPr/>
            </a:pPr>
            <a:endParaRPr lang="en-US" dirty="0"/>
          </a:p>
          <a:p>
            <a:pPr marL="0" indent="0">
              <a:buFontTx/>
              <a:buNone/>
              <a:defRPr/>
            </a:pPr>
            <a:endParaRPr lang="en-US" dirty="0"/>
          </a:p>
        </p:txBody>
      </p:sp>
      <p:sp>
        <p:nvSpPr>
          <p:cNvPr id="18436" name="Footer Placeholder 3"/>
          <p:cNvSpPr>
            <a:spLocks noGrp="1"/>
          </p:cNvSpPr>
          <p:nvPr>
            <p:ph type="ftr" sz="quarter" idx="4294967295"/>
          </p:nvPr>
        </p:nvSpPr>
        <p:spPr>
          <a:xfrm>
            <a:off x="0" y="6248400"/>
            <a:ext cx="4343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18437" name="Slide Number Placeholder 4"/>
          <p:cNvSpPr>
            <a:spLocks noGrp="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B6B0A38D-36CD-453F-AD5C-7597DF19E743}" type="slidenum">
              <a:rPr lang="en-US" sz="1400" smtClean="0">
                <a:latin typeface="Times New Roman" pitchFamily="18" charset="0"/>
              </a:rPr>
              <a:pPr eaLnBrk="1" hangingPunct="1"/>
              <a:t>17</a:t>
            </a:fld>
            <a:endParaRPr lang="en-US" sz="1400">
              <a:latin typeface="Times New Roman" pitchFamily="18" charset="0"/>
            </a:endParaRPr>
          </a:p>
        </p:txBody>
      </p:sp>
      <p:sp>
        <p:nvSpPr>
          <p:cNvPr id="18438" name="TextBox 5"/>
          <p:cNvSpPr txBox="1">
            <a:spLocks noChangeArrowheads="1"/>
          </p:cNvSpPr>
          <p:nvPr/>
        </p:nvSpPr>
        <p:spPr bwMode="auto">
          <a:xfrm>
            <a:off x="1219200" y="1905000"/>
            <a:ext cx="330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dirty="0">
                <a:solidFill>
                  <a:srgbClr val="FF0000"/>
                </a:solidFill>
              </a:rPr>
              <a:t>exponent is 00 </a:t>
            </a:r>
            <a:r>
              <a:rPr lang="en-US" dirty="0">
                <a:solidFill>
                  <a:srgbClr val="FF0000"/>
                </a:solidFill>
                <a:latin typeface="Times New Roman" panose="02020603050405020304" pitchFamily="18" charset="0"/>
                <a:cs typeface="Times New Roman" panose="02020603050405020304" pitchFamily="18" charset="0"/>
              </a:rPr>
              <a:t>→</a:t>
            </a:r>
            <a:r>
              <a:rPr lang="en-US" dirty="0" err="1">
                <a:solidFill>
                  <a:srgbClr val="FF0000"/>
                </a:solidFill>
              </a:rPr>
              <a:t>denorm</a:t>
            </a:r>
            <a:endParaRPr lang="en-US" dirty="0">
              <a:solidFill>
                <a:srgbClr val="FF000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6400" y="606104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ea typeface="ＭＳ Ｐゴシック" pitchFamily="34" charset="-128"/>
              </a:rPr>
              <a:t>Rounding and Error</a:t>
            </a:r>
          </a:p>
        </p:txBody>
      </p:sp>
      <p:sp>
        <p:nvSpPr>
          <p:cNvPr id="3" name="Content Placeholder 2"/>
          <p:cNvSpPr>
            <a:spLocks noGrp="1"/>
          </p:cNvSpPr>
          <p:nvPr>
            <p:ph idx="1"/>
          </p:nvPr>
        </p:nvSpPr>
        <p:spPr/>
        <p:txBody>
          <a:bodyPr/>
          <a:lstStyle/>
          <a:p>
            <a:pPr>
              <a:defRPr/>
            </a:pPr>
            <a:r>
              <a:rPr lang="en-US" dirty="0"/>
              <a:t>In some cases, the hardware may only perform the operation on a limited number of bits for speed and area cost reasons</a:t>
            </a:r>
          </a:p>
          <a:p>
            <a:pPr lvl="1">
              <a:defRPr/>
            </a:pPr>
            <a:r>
              <a:rPr lang="en-US" dirty="0"/>
              <a:t>An adder may only have 3 bit positions in our example so the first operand would be treated as a 0.00</a:t>
            </a:r>
          </a:p>
          <a:p>
            <a:pPr marL="457200" lvl="1" indent="0">
              <a:buFontTx/>
              <a:buNone/>
              <a:defRPr/>
            </a:pPr>
            <a:endParaRPr lang="en-US" sz="1200" dirty="0"/>
          </a:p>
          <a:p>
            <a:pPr marL="457200" lvl="1" indent="0">
              <a:buFontTx/>
              <a:buNone/>
              <a:defRPr/>
            </a:pPr>
            <a:r>
              <a:rPr lang="en-US" sz="1200" dirty="0"/>
              <a:t>	</a:t>
            </a:r>
            <a:r>
              <a:rPr lang="en-US" dirty="0"/>
              <a:t>0.00</a:t>
            </a:r>
            <a:r>
              <a:rPr lang="en-US" dirty="0">
                <a:solidFill>
                  <a:schemeClr val="bg1">
                    <a:lumMod val="85000"/>
                  </a:schemeClr>
                </a:solidFill>
              </a:rPr>
              <a:t>1</a:t>
            </a:r>
            <a:r>
              <a:rPr lang="en-US" dirty="0"/>
              <a:t>*2</a:t>
            </a:r>
            <a:r>
              <a:rPr lang="en-US" baseline="30000" dirty="0"/>
              <a:t>1</a:t>
            </a:r>
            <a:r>
              <a:rPr lang="en-US" dirty="0"/>
              <a:t> (0, 00, 000</a:t>
            </a:r>
            <a:r>
              <a:rPr lang="en-US" dirty="0">
                <a:solidFill>
                  <a:schemeClr val="bg1">
                    <a:lumMod val="85000"/>
                  </a:schemeClr>
                </a:solidFill>
              </a:rPr>
              <a:t>1</a:t>
            </a:r>
            <a:r>
              <a:rPr lang="en-US" dirty="0"/>
              <a:t>) + 1.00*2</a:t>
            </a:r>
            <a:r>
              <a:rPr lang="en-US" baseline="30000" dirty="0"/>
              <a:t>1 </a:t>
            </a:r>
            <a:r>
              <a:rPr lang="en-US" dirty="0"/>
              <a:t> (0, 10, 00)</a:t>
            </a:r>
          </a:p>
          <a:p>
            <a:pPr lvl="1">
              <a:defRPr/>
            </a:pPr>
            <a:endParaRPr lang="en-US" dirty="0"/>
          </a:p>
          <a:p>
            <a:pPr>
              <a:defRPr/>
            </a:pPr>
            <a:endParaRPr lang="en-US" dirty="0"/>
          </a:p>
          <a:p>
            <a:pPr lvl="1">
              <a:defRPr/>
            </a:pPr>
            <a:endParaRPr lang="en-US" dirty="0"/>
          </a:p>
        </p:txBody>
      </p:sp>
      <p:sp>
        <p:nvSpPr>
          <p:cNvPr id="19460" name="Footer Placeholder 3"/>
          <p:cNvSpPr>
            <a:spLocks noGrp="1"/>
          </p:cNvSpPr>
          <p:nvPr>
            <p:ph type="ftr" sz="quarter" idx="4294967295"/>
          </p:nvPr>
        </p:nvSpPr>
        <p:spPr>
          <a:xfrm>
            <a:off x="0" y="6248400"/>
            <a:ext cx="4343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19461" name="Slide Number Placeholder 4"/>
          <p:cNvSpPr>
            <a:spLocks noGrp="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426D2125-0047-4298-B022-EA35C4E58319}" type="slidenum">
              <a:rPr lang="en-US" sz="1400" smtClean="0">
                <a:latin typeface="Times New Roman" pitchFamily="18" charset="0"/>
              </a:rPr>
              <a:pPr eaLnBrk="1" hangingPunct="1"/>
              <a:t>18</a:t>
            </a:fld>
            <a:endParaRPr lang="en-US" sz="1400">
              <a:latin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6400" y="6077824"/>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ea typeface="ＭＳ Ｐゴシック" pitchFamily="34" charset="-128"/>
              </a:rPr>
              <a:t>Error Measure </a:t>
            </a:r>
          </a:p>
        </p:txBody>
      </p:sp>
      <p:sp>
        <p:nvSpPr>
          <p:cNvPr id="20483" name="Content Placeholder 2"/>
          <p:cNvSpPr>
            <a:spLocks noGrp="1"/>
          </p:cNvSpPr>
          <p:nvPr>
            <p:ph idx="1"/>
          </p:nvPr>
        </p:nvSpPr>
        <p:spPr/>
        <p:txBody>
          <a:bodyPr/>
          <a:lstStyle/>
          <a:p>
            <a:r>
              <a:rPr lang="en-US" dirty="0">
                <a:ea typeface="ＭＳ Ｐゴシック" pitchFamily="34" charset="-128"/>
              </a:rPr>
              <a:t>If a hardware adder has at least two more bit positions than the total (both implicit and explicit) number of mantissa bits, the error would never be more than half of the place value of the mantissa</a:t>
            </a:r>
          </a:p>
          <a:p>
            <a:pPr lvl="1"/>
            <a:r>
              <a:rPr lang="en-US" dirty="0">
                <a:ea typeface="ＭＳ Ｐゴシック" pitchFamily="34" charset="-128"/>
              </a:rPr>
              <a:t>0.001 in our 5-bit format</a:t>
            </a:r>
          </a:p>
          <a:p>
            <a:pPr lvl="1"/>
            <a:endParaRPr lang="en-US" dirty="0">
              <a:ea typeface="ＭＳ Ｐゴシック" pitchFamily="34" charset="-128"/>
            </a:endParaRPr>
          </a:p>
          <a:p>
            <a:r>
              <a:rPr lang="en-US" dirty="0">
                <a:ea typeface="ＭＳ Ｐゴシック" pitchFamily="34" charset="-128"/>
              </a:rPr>
              <a:t>We refer to this as 0.5 ULP (Units in the Last Place)</a:t>
            </a:r>
          </a:p>
          <a:p>
            <a:pPr lvl="1"/>
            <a:r>
              <a:rPr lang="en-US" dirty="0">
                <a:ea typeface="ＭＳ Ｐゴシック" pitchFamily="34" charset="-128"/>
              </a:rPr>
              <a:t>If the hardware is designed to perform arithmetic and rounding operations perfectly, the most error that one should introduce should be no more than 0.5 ULP</a:t>
            </a:r>
          </a:p>
          <a:p>
            <a:pPr lvl="1"/>
            <a:r>
              <a:rPr lang="en-US" dirty="0">
                <a:ea typeface="ＭＳ Ｐゴシック" pitchFamily="34" charset="-128"/>
              </a:rPr>
              <a:t>The error is limited by the precision for this case.</a:t>
            </a:r>
          </a:p>
        </p:txBody>
      </p:sp>
      <p:sp>
        <p:nvSpPr>
          <p:cNvPr id="20484" name="Footer Placeholder 3"/>
          <p:cNvSpPr>
            <a:spLocks noGrp="1"/>
          </p:cNvSpPr>
          <p:nvPr>
            <p:ph type="ftr" sz="quarter" idx="4294967295"/>
          </p:nvPr>
        </p:nvSpPr>
        <p:spPr>
          <a:xfrm>
            <a:off x="0" y="6248400"/>
            <a:ext cx="4343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20485" name="Slide Number Placeholder 4"/>
          <p:cNvSpPr>
            <a:spLocks noGrp="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2B24FB5C-E0A7-4C70-A428-BBCE2BFCF8DD}" type="slidenum">
              <a:rPr lang="en-US" sz="1400" smtClean="0">
                <a:latin typeface="Times New Roman" pitchFamily="18" charset="0"/>
              </a:rPr>
              <a:pPr eaLnBrk="1" hangingPunct="1"/>
              <a:t>19</a:t>
            </a:fld>
            <a:endParaRPr lang="en-US" sz="1400">
              <a:latin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64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en-US">
                <a:ea typeface="ＭＳ Ｐゴシック" pitchFamily="34" charset="-128"/>
              </a:rPr>
              <a:t>Objective</a:t>
            </a:r>
          </a:p>
        </p:txBody>
      </p:sp>
      <p:sp>
        <p:nvSpPr>
          <p:cNvPr id="3077" name="Rectangle 3"/>
          <p:cNvSpPr>
            <a:spLocks noGrp="1" noChangeArrowheads="1"/>
          </p:cNvSpPr>
          <p:nvPr>
            <p:ph idx="1"/>
          </p:nvPr>
        </p:nvSpPr>
        <p:spPr/>
        <p:txBody>
          <a:bodyPr/>
          <a:lstStyle/>
          <a:p>
            <a:r>
              <a:rPr lang="en-US" dirty="0">
                <a:ea typeface="ＭＳ Ｐゴシック" pitchFamily="34" charset="-128"/>
              </a:rPr>
              <a:t>To understand the fundamentals of floating-point representation</a:t>
            </a:r>
          </a:p>
          <a:p>
            <a:r>
              <a:rPr lang="en-US" dirty="0">
                <a:ea typeface="ＭＳ Ｐゴシック" pitchFamily="34" charset="-128"/>
              </a:rPr>
              <a:t>To understand the IEEE-754 Floating Point Standard</a:t>
            </a:r>
          </a:p>
          <a:p>
            <a:r>
              <a:rPr lang="en-US" dirty="0">
                <a:ea typeface="ＭＳ Ｐゴシック" pitchFamily="34" charset="-128"/>
              </a:rPr>
              <a:t>CUDA GPU Floating-point speed, accuracy and precision</a:t>
            </a:r>
          </a:p>
          <a:p>
            <a:pPr lvl="1"/>
            <a:r>
              <a:rPr lang="en-US" dirty="0">
                <a:ea typeface="ＭＳ Ｐゴシック" pitchFamily="34" charset="-128"/>
              </a:rPr>
              <a:t>Cause of errors</a:t>
            </a:r>
          </a:p>
          <a:p>
            <a:pPr lvl="1"/>
            <a:r>
              <a:rPr lang="en-US" dirty="0">
                <a:ea typeface="ＭＳ Ｐゴシック" pitchFamily="34" charset="-128"/>
              </a:rPr>
              <a:t>Algorithm considerations</a:t>
            </a:r>
          </a:p>
          <a:p>
            <a:pPr lvl="1"/>
            <a:r>
              <a:rPr lang="en-US" dirty="0">
                <a:ea typeface="ＭＳ Ｐゴシック" pitchFamily="34" charset="-128"/>
              </a:rPr>
              <a:t>Accuracy of device runtime functions </a:t>
            </a:r>
          </a:p>
          <a:p>
            <a:pPr lvl="1"/>
            <a:r>
              <a:rPr lang="en-US" dirty="0">
                <a:ea typeface="ＭＳ Ｐゴシック" pitchFamily="34" charset="-128"/>
              </a:rPr>
              <a:t>-</a:t>
            </a:r>
            <a:r>
              <a:rPr lang="en-US" dirty="0" err="1">
                <a:ea typeface="ＭＳ Ｐゴシック" pitchFamily="34" charset="-128"/>
              </a:rPr>
              <a:t>fastmath</a:t>
            </a:r>
            <a:r>
              <a:rPr lang="en-US" dirty="0">
                <a:ea typeface="ＭＳ Ｐゴシック" pitchFamily="34" charset="-128"/>
              </a:rPr>
              <a:t> compiler option</a:t>
            </a:r>
          </a:p>
          <a:p>
            <a:pPr lvl="1"/>
            <a:r>
              <a:rPr lang="en-US" dirty="0">
                <a:ea typeface="ＭＳ Ｐゴシック" pitchFamily="34" charset="-128"/>
              </a:rPr>
              <a:t>Future performance considerations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96400" y="6019800"/>
            <a:ext cx="609600" cy="609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ea typeface="ＭＳ Ｐゴシック" pitchFamily="34" charset="-128"/>
              </a:rPr>
              <a:t>Order of Operations Matter</a:t>
            </a:r>
          </a:p>
        </p:txBody>
      </p:sp>
      <p:sp>
        <p:nvSpPr>
          <p:cNvPr id="21507" name="Content Placeholder 2"/>
          <p:cNvSpPr>
            <a:spLocks noGrp="1"/>
          </p:cNvSpPr>
          <p:nvPr>
            <p:ph idx="1"/>
          </p:nvPr>
        </p:nvSpPr>
        <p:spPr/>
        <p:txBody>
          <a:bodyPr/>
          <a:lstStyle/>
          <a:p>
            <a:r>
              <a:rPr lang="en-US" dirty="0">
                <a:ea typeface="ＭＳ Ｐゴシック" pitchFamily="34" charset="-128"/>
              </a:rPr>
              <a:t>Floating point operations are not strictly associative</a:t>
            </a:r>
          </a:p>
          <a:p>
            <a:r>
              <a:rPr lang="en-US" dirty="0">
                <a:ea typeface="ＭＳ Ｐゴシック" pitchFamily="34" charset="-128"/>
              </a:rPr>
              <a:t>The root cause is that some times a very small number can disappear when added to or subtracted from a very large number.</a:t>
            </a:r>
          </a:p>
          <a:p>
            <a:pPr lvl="1"/>
            <a:r>
              <a:rPr lang="en-US" dirty="0">
                <a:ea typeface="ＭＳ Ｐゴシック" pitchFamily="34" charset="-128"/>
              </a:rPr>
              <a:t>(Large + Small) + Small </a:t>
            </a:r>
            <a:r>
              <a:rPr lang="en-US" dirty="0">
                <a:ea typeface="ＭＳ Ｐゴシック" pitchFamily="34" charset="-128"/>
                <a:cs typeface="Times New Roman" pitchFamily="18" charset="0"/>
              </a:rPr>
              <a:t>≠ Large + (Small + Small)</a:t>
            </a:r>
          </a:p>
          <a:p>
            <a:endParaRPr lang="en-US" dirty="0">
              <a:ea typeface="ＭＳ Ｐゴシック" pitchFamily="34" charset="-128"/>
            </a:endParaRPr>
          </a:p>
        </p:txBody>
      </p:sp>
      <p:sp>
        <p:nvSpPr>
          <p:cNvPr id="21508" name="Footer Placeholder 3"/>
          <p:cNvSpPr>
            <a:spLocks noGrp="1"/>
          </p:cNvSpPr>
          <p:nvPr>
            <p:ph type="ftr" sz="quarter" idx="4294967295"/>
          </p:nvPr>
        </p:nvSpPr>
        <p:spPr>
          <a:xfrm>
            <a:off x="0" y="6248400"/>
            <a:ext cx="4343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21509" name="Slide Number Placeholder 4"/>
          <p:cNvSpPr>
            <a:spLocks noGrp="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51FB213F-7529-497D-B9A3-D6D3F48A0252}" type="slidenum">
              <a:rPr lang="en-US" sz="1400" smtClean="0">
                <a:latin typeface="Times New Roman" pitchFamily="18" charset="0"/>
              </a:rPr>
              <a:pPr eaLnBrk="1" hangingPunct="1"/>
              <a:t>20</a:t>
            </a:fld>
            <a:endParaRPr lang="en-US" sz="1400">
              <a:latin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6400" y="613992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ea typeface="ＭＳ Ｐゴシック" pitchFamily="34" charset="-128"/>
              </a:rPr>
              <a:t>Algorithm Considerations</a:t>
            </a:r>
          </a:p>
        </p:txBody>
      </p:sp>
      <p:sp>
        <p:nvSpPr>
          <p:cNvPr id="3" name="Content Placeholder 2"/>
          <p:cNvSpPr>
            <a:spLocks noGrp="1"/>
          </p:cNvSpPr>
          <p:nvPr>
            <p:ph idx="1"/>
          </p:nvPr>
        </p:nvSpPr>
        <p:spPr/>
        <p:txBody>
          <a:bodyPr/>
          <a:lstStyle/>
          <a:p>
            <a:pPr>
              <a:defRPr/>
            </a:pPr>
            <a:r>
              <a:rPr lang="en-US" dirty="0"/>
              <a:t>Sequential sum</a:t>
            </a:r>
          </a:p>
          <a:p>
            <a:pPr marL="457200" lvl="1" indent="0">
              <a:buFontTx/>
              <a:buNone/>
              <a:defRPr/>
            </a:pPr>
            <a:r>
              <a:rPr lang="en-US" dirty="0"/>
              <a:t>       1.00*2</a:t>
            </a:r>
            <a:r>
              <a:rPr lang="en-US" baseline="30000" dirty="0"/>
              <a:t>0</a:t>
            </a:r>
            <a:r>
              <a:rPr lang="en-US" dirty="0"/>
              <a:t> +1.00*2</a:t>
            </a:r>
            <a:r>
              <a:rPr lang="en-US" baseline="30000" dirty="0"/>
              <a:t>0</a:t>
            </a:r>
            <a:r>
              <a:rPr lang="en-US" dirty="0"/>
              <a:t> + 1.00*2</a:t>
            </a:r>
            <a:r>
              <a:rPr lang="en-US" baseline="30000" dirty="0"/>
              <a:t>-2 </a:t>
            </a:r>
            <a:r>
              <a:rPr lang="en-US" dirty="0"/>
              <a:t>+ 1.00*2</a:t>
            </a:r>
            <a:r>
              <a:rPr lang="en-US" baseline="30000" dirty="0"/>
              <a:t>-2  </a:t>
            </a:r>
            <a:r>
              <a:rPr lang="en-US" dirty="0"/>
              <a:t>                             </a:t>
            </a:r>
          </a:p>
          <a:p>
            <a:pPr marL="457200" lvl="1" indent="0">
              <a:buFontTx/>
              <a:buNone/>
              <a:defRPr/>
            </a:pPr>
            <a:r>
              <a:rPr lang="en-US" dirty="0"/>
              <a:t>    = 1.00*2</a:t>
            </a:r>
            <a:r>
              <a:rPr lang="en-US" baseline="30000" dirty="0"/>
              <a:t>1</a:t>
            </a:r>
            <a:r>
              <a:rPr lang="en-US" dirty="0"/>
              <a:t> + 1.00*2</a:t>
            </a:r>
            <a:r>
              <a:rPr lang="en-US" baseline="30000" dirty="0"/>
              <a:t>-2 </a:t>
            </a:r>
            <a:r>
              <a:rPr lang="en-US" dirty="0"/>
              <a:t>+ 1.00*2</a:t>
            </a:r>
            <a:r>
              <a:rPr lang="en-US" baseline="30000" dirty="0"/>
              <a:t>-2  </a:t>
            </a:r>
          </a:p>
          <a:p>
            <a:pPr marL="457200" lvl="1" indent="0">
              <a:buFontTx/>
              <a:buNone/>
              <a:defRPr/>
            </a:pPr>
            <a:r>
              <a:rPr lang="en-US" baseline="30000" dirty="0"/>
              <a:t>      </a:t>
            </a:r>
            <a:r>
              <a:rPr lang="en-US" dirty="0"/>
              <a:t>= 1.00*2</a:t>
            </a:r>
            <a:r>
              <a:rPr lang="en-US" baseline="30000" dirty="0"/>
              <a:t>1</a:t>
            </a:r>
            <a:r>
              <a:rPr lang="en-US" dirty="0"/>
              <a:t> + 1.00*2</a:t>
            </a:r>
            <a:r>
              <a:rPr lang="en-US" baseline="30000" dirty="0"/>
              <a:t>-2 </a:t>
            </a:r>
          </a:p>
          <a:p>
            <a:pPr marL="457200" lvl="1" indent="0">
              <a:buFontTx/>
              <a:buNone/>
              <a:defRPr/>
            </a:pPr>
            <a:r>
              <a:rPr lang="en-US" baseline="30000" dirty="0"/>
              <a:t>      </a:t>
            </a:r>
            <a:r>
              <a:rPr lang="en-US" dirty="0"/>
              <a:t>= 1.00*2</a:t>
            </a:r>
            <a:r>
              <a:rPr lang="en-US" baseline="30000" dirty="0"/>
              <a:t>1</a:t>
            </a:r>
            <a:endParaRPr lang="en-US" dirty="0"/>
          </a:p>
          <a:p>
            <a:pPr>
              <a:defRPr/>
            </a:pPr>
            <a:r>
              <a:rPr lang="en-US" dirty="0"/>
              <a:t>Parallel reduction</a:t>
            </a:r>
          </a:p>
          <a:p>
            <a:pPr marL="0" indent="0">
              <a:buFontTx/>
              <a:buNone/>
              <a:defRPr/>
            </a:pPr>
            <a:r>
              <a:rPr lang="en-US" dirty="0"/>
              <a:t>	</a:t>
            </a:r>
            <a:r>
              <a:rPr lang="en-US" sz="2400" dirty="0"/>
              <a:t>(1.00*2</a:t>
            </a:r>
            <a:r>
              <a:rPr lang="en-US" sz="2400" baseline="30000" dirty="0"/>
              <a:t>0</a:t>
            </a:r>
            <a:r>
              <a:rPr lang="en-US" sz="2400" dirty="0"/>
              <a:t> +1.00*2</a:t>
            </a:r>
            <a:r>
              <a:rPr lang="en-US" sz="2400" baseline="30000" dirty="0"/>
              <a:t>0</a:t>
            </a:r>
            <a:r>
              <a:rPr lang="en-US" sz="2400" dirty="0"/>
              <a:t>) + (1.00*2</a:t>
            </a:r>
            <a:r>
              <a:rPr lang="en-US" sz="2400" baseline="30000" dirty="0"/>
              <a:t>-2 </a:t>
            </a:r>
            <a:r>
              <a:rPr lang="en-US" sz="2400" dirty="0"/>
              <a:t>+ 1.00*2</a:t>
            </a:r>
            <a:r>
              <a:rPr lang="en-US" sz="2400" baseline="30000" dirty="0"/>
              <a:t>-2 </a:t>
            </a:r>
            <a:r>
              <a:rPr lang="en-US" sz="2400" dirty="0"/>
              <a:t>)</a:t>
            </a:r>
            <a:r>
              <a:rPr lang="en-US" sz="2400" baseline="30000" dirty="0"/>
              <a:t> </a:t>
            </a:r>
          </a:p>
          <a:p>
            <a:pPr marL="0" indent="0">
              <a:buFontTx/>
              <a:buNone/>
              <a:defRPr/>
            </a:pPr>
            <a:r>
              <a:rPr lang="en-US" sz="2400" baseline="30000" dirty="0"/>
              <a:t>            </a:t>
            </a:r>
            <a:r>
              <a:rPr lang="en-US" sz="2400" dirty="0"/>
              <a:t>= 1.00*2</a:t>
            </a:r>
            <a:r>
              <a:rPr lang="en-US" sz="2400" baseline="30000" dirty="0"/>
              <a:t>1</a:t>
            </a:r>
            <a:r>
              <a:rPr lang="en-US" sz="2400" dirty="0"/>
              <a:t> + 1.00*2</a:t>
            </a:r>
            <a:r>
              <a:rPr lang="en-US" sz="2400" baseline="30000" dirty="0"/>
              <a:t>-1 </a:t>
            </a:r>
            <a:endParaRPr lang="en-US" sz="2400" dirty="0"/>
          </a:p>
          <a:p>
            <a:pPr marL="0" indent="0">
              <a:buFontTx/>
              <a:buNone/>
              <a:defRPr/>
            </a:pPr>
            <a:r>
              <a:rPr lang="en-US" sz="2400" dirty="0"/>
              <a:t>        = 1.0</a:t>
            </a:r>
            <a:r>
              <a:rPr lang="en-US" sz="2400" u="sng" dirty="0"/>
              <a:t>1</a:t>
            </a:r>
            <a:r>
              <a:rPr lang="en-US" sz="2400" dirty="0"/>
              <a:t>*2</a:t>
            </a:r>
            <a:r>
              <a:rPr lang="en-US" sz="2400" baseline="30000" dirty="0"/>
              <a:t>1</a:t>
            </a:r>
            <a:endParaRPr lang="en-US" sz="2400" dirty="0"/>
          </a:p>
          <a:p>
            <a:pPr marL="0" indent="0">
              <a:buFontTx/>
              <a:buNone/>
              <a:defRPr/>
            </a:pPr>
            <a:endParaRPr lang="en-US" dirty="0"/>
          </a:p>
          <a:p>
            <a:pPr lvl="1">
              <a:defRPr/>
            </a:pPr>
            <a:endParaRPr lang="en-US" dirty="0"/>
          </a:p>
        </p:txBody>
      </p:sp>
      <p:sp>
        <p:nvSpPr>
          <p:cNvPr id="22532" name="Footer Placeholder 3"/>
          <p:cNvSpPr>
            <a:spLocks noGrp="1"/>
          </p:cNvSpPr>
          <p:nvPr>
            <p:ph type="ftr" sz="quarter" idx="4294967295"/>
          </p:nvPr>
        </p:nvSpPr>
        <p:spPr>
          <a:xfrm>
            <a:off x="0" y="6248400"/>
            <a:ext cx="4343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22533" name="Slide Number Placeholder 4"/>
          <p:cNvSpPr>
            <a:spLocks noGrp="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26183659-63B9-4060-B749-4A4E9CDA9D52}" type="slidenum">
              <a:rPr lang="en-US" sz="1400" smtClean="0">
                <a:latin typeface="Times New Roman" pitchFamily="18" charset="0"/>
              </a:rPr>
              <a:pPr eaLnBrk="1" hangingPunct="1"/>
              <a:t>21</a:t>
            </a:fld>
            <a:endParaRPr lang="en-US" sz="1400">
              <a:latin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96400" y="613992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pPr eaLnBrk="1" hangingPunct="1"/>
            <a:r>
              <a:rPr lang="en-US">
                <a:ea typeface="ＭＳ Ｐゴシック" pitchFamily="34" charset="-128"/>
              </a:rPr>
              <a:t>Runtime Math Library</a:t>
            </a:r>
          </a:p>
        </p:txBody>
      </p:sp>
      <p:sp>
        <p:nvSpPr>
          <p:cNvPr id="23557" name="Rectangle 3"/>
          <p:cNvSpPr>
            <a:spLocks noGrp="1" noChangeArrowheads="1"/>
          </p:cNvSpPr>
          <p:nvPr>
            <p:ph idx="1"/>
          </p:nvPr>
        </p:nvSpPr>
        <p:spPr/>
        <p:txBody>
          <a:bodyPr/>
          <a:lstStyle/>
          <a:p>
            <a:pPr marL="457200" indent="-457200" eaLnBrk="1" hangingPunct="1"/>
            <a:r>
              <a:rPr lang="en-US" dirty="0">
                <a:ea typeface="ＭＳ Ｐゴシック" pitchFamily="34" charset="-128"/>
              </a:rPr>
              <a:t>There are two types of runtime math operations</a:t>
            </a:r>
          </a:p>
          <a:p>
            <a:pPr marL="974725" lvl="1" indent="-403225" eaLnBrk="1" hangingPunct="1"/>
            <a:r>
              <a:rPr lang="en-US" dirty="0">
                <a:latin typeface="Courier New" panose="02070309020205020404" pitchFamily="49" charset="0"/>
                <a:ea typeface="ＭＳ Ｐゴシック" pitchFamily="34" charset="-128"/>
                <a:cs typeface="Courier New" panose="02070309020205020404" pitchFamily="49" charset="0"/>
              </a:rPr>
              <a:t>__</a:t>
            </a:r>
            <a:r>
              <a:rPr lang="en-US" dirty="0" err="1">
                <a:latin typeface="Courier New" panose="02070309020205020404" pitchFamily="49" charset="0"/>
                <a:ea typeface="ＭＳ Ｐゴシック" pitchFamily="34" charset="-128"/>
                <a:cs typeface="Courier New" panose="02070309020205020404" pitchFamily="49" charset="0"/>
              </a:rPr>
              <a:t>func</a:t>
            </a:r>
            <a:r>
              <a:rPr lang="en-US" dirty="0">
                <a:latin typeface="Courier New" panose="02070309020205020404" pitchFamily="49" charset="0"/>
                <a:ea typeface="ＭＳ Ｐゴシック" pitchFamily="34" charset="-128"/>
                <a:cs typeface="Courier New" panose="02070309020205020404" pitchFamily="49" charset="0"/>
              </a:rPr>
              <a:t>()</a:t>
            </a:r>
            <a:r>
              <a:rPr lang="en-US" dirty="0">
                <a:ea typeface="ＭＳ Ｐゴシック" pitchFamily="34" charset="-128"/>
              </a:rPr>
              <a:t>: direct mapping to hardware ISA</a:t>
            </a:r>
          </a:p>
          <a:p>
            <a:pPr marL="1431925" lvl="2" indent="-342900" eaLnBrk="1" hangingPunct="1"/>
            <a:r>
              <a:rPr lang="en-US" dirty="0">
                <a:ea typeface="ＭＳ Ｐゴシック" pitchFamily="34" charset="-128"/>
              </a:rPr>
              <a:t>Fast but low accuracy</a:t>
            </a:r>
          </a:p>
          <a:p>
            <a:pPr marL="1431925" lvl="2" indent="-342900" eaLnBrk="1" hangingPunct="1"/>
            <a:r>
              <a:rPr lang="fr-FR" dirty="0" err="1">
                <a:ea typeface="ＭＳ Ｐゴシック" pitchFamily="34" charset="-128"/>
              </a:rPr>
              <a:t>Examples</a:t>
            </a:r>
            <a:r>
              <a:rPr lang="fr-FR" dirty="0">
                <a:ea typeface="ＭＳ Ｐゴシック" pitchFamily="34" charset="-128"/>
              </a:rPr>
              <a:t>: </a:t>
            </a:r>
            <a:r>
              <a:rPr lang="fr-FR" dirty="0">
                <a:latin typeface="Courier New" panose="02070309020205020404" pitchFamily="49" charset="0"/>
                <a:ea typeface="ＭＳ Ｐゴシック" pitchFamily="34" charset="-128"/>
                <a:cs typeface="Courier New" panose="02070309020205020404" pitchFamily="49" charset="0"/>
              </a:rPr>
              <a:t>__sin(x), __</a:t>
            </a:r>
            <a:r>
              <a:rPr lang="fr-FR" dirty="0" err="1">
                <a:latin typeface="Courier New" panose="02070309020205020404" pitchFamily="49" charset="0"/>
                <a:ea typeface="ＭＳ Ｐゴシック" pitchFamily="34" charset="-128"/>
                <a:cs typeface="Courier New" panose="02070309020205020404" pitchFamily="49" charset="0"/>
              </a:rPr>
              <a:t>exp</a:t>
            </a:r>
            <a:r>
              <a:rPr lang="fr-FR" dirty="0">
                <a:latin typeface="Courier New" panose="02070309020205020404" pitchFamily="49" charset="0"/>
                <a:ea typeface="ＭＳ Ｐゴシック" pitchFamily="34" charset="-128"/>
                <a:cs typeface="Courier New" panose="02070309020205020404" pitchFamily="49" charset="0"/>
              </a:rPr>
              <a:t>(x), __</a:t>
            </a:r>
            <a:r>
              <a:rPr lang="fr-FR" dirty="0" err="1">
                <a:latin typeface="Courier New" panose="02070309020205020404" pitchFamily="49" charset="0"/>
                <a:ea typeface="ＭＳ Ｐゴシック" pitchFamily="34" charset="-128"/>
                <a:cs typeface="Courier New" panose="02070309020205020404" pitchFamily="49" charset="0"/>
              </a:rPr>
              <a:t>pow</a:t>
            </a:r>
            <a:r>
              <a:rPr lang="fr-FR" dirty="0">
                <a:latin typeface="Courier New" panose="02070309020205020404" pitchFamily="49" charset="0"/>
                <a:ea typeface="ＭＳ Ｐゴシック" pitchFamily="34" charset="-128"/>
                <a:cs typeface="Courier New" panose="02070309020205020404" pitchFamily="49" charset="0"/>
              </a:rPr>
              <a:t>(</a:t>
            </a:r>
            <a:r>
              <a:rPr lang="fr-FR" dirty="0" err="1">
                <a:latin typeface="Courier New" panose="02070309020205020404" pitchFamily="49" charset="0"/>
                <a:ea typeface="ＭＳ Ｐゴシック" pitchFamily="34" charset="-128"/>
                <a:cs typeface="Courier New" panose="02070309020205020404" pitchFamily="49" charset="0"/>
              </a:rPr>
              <a:t>x,y</a:t>
            </a:r>
            <a:r>
              <a:rPr lang="fr-FR" dirty="0">
                <a:latin typeface="Courier New" panose="02070309020205020404" pitchFamily="49" charset="0"/>
                <a:ea typeface="ＭＳ Ｐゴシック" pitchFamily="34" charset="-128"/>
                <a:cs typeface="Courier New" panose="02070309020205020404" pitchFamily="49" charset="0"/>
              </a:rPr>
              <a:t>)</a:t>
            </a:r>
            <a:endParaRPr lang="en-US" dirty="0">
              <a:latin typeface="Courier New" panose="02070309020205020404" pitchFamily="49" charset="0"/>
              <a:ea typeface="ＭＳ Ｐゴシック" pitchFamily="34" charset="-128"/>
              <a:cs typeface="Courier New" panose="02070309020205020404" pitchFamily="49" charset="0"/>
            </a:endParaRPr>
          </a:p>
          <a:p>
            <a:pPr marL="974725" lvl="1" indent="-403225" eaLnBrk="1" hangingPunct="1"/>
            <a:r>
              <a:rPr lang="en-US" dirty="0" err="1">
                <a:latin typeface="Courier New" panose="02070309020205020404" pitchFamily="49" charset="0"/>
                <a:ea typeface="ＭＳ Ｐゴシック" pitchFamily="34" charset="-128"/>
                <a:cs typeface="Courier New" panose="02070309020205020404" pitchFamily="49" charset="0"/>
              </a:rPr>
              <a:t>func</a:t>
            </a:r>
            <a:r>
              <a:rPr lang="en-US" dirty="0">
                <a:latin typeface="Courier New" panose="02070309020205020404" pitchFamily="49" charset="0"/>
                <a:ea typeface="ＭＳ Ｐゴシック" pitchFamily="34" charset="-128"/>
                <a:cs typeface="Courier New" panose="02070309020205020404" pitchFamily="49" charset="0"/>
              </a:rPr>
              <a:t>() </a:t>
            </a:r>
            <a:r>
              <a:rPr lang="en-US" dirty="0">
                <a:ea typeface="ＭＳ Ｐゴシック" pitchFamily="34" charset="-128"/>
              </a:rPr>
              <a:t>: compile to multiple instructions</a:t>
            </a:r>
          </a:p>
          <a:p>
            <a:pPr marL="1431925" lvl="2" indent="-342900" eaLnBrk="1" hangingPunct="1"/>
            <a:r>
              <a:rPr lang="en-US" dirty="0">
                <a:ea typeface="ＭＳ Ｐゴシック" pitchFamily="34" charset="-128"/>
              </a:rPr>
              <a:t>Slower but higher accuracy (0.5 </a:t>
            </a:r>
            <a:r>
              <a:rPr lang="en-US" dirty="0" err="1">
                <a:ea typeface="ＭＳ Ｐゴシック" pitchFamily="34" charset="-128"/>
              </a:rPr>
              <a:t>ulp</a:t>
            </a:r>
            <a:r>
              <a:rPr lang="en-US" dirty="0">
                <a:ea typeface="ＭＳ Ｐゴシック" pitchFamily="34" charset="-128"/>
              </a:rPr>
              <a:t>, units in the least place, or less)</a:t>
            </a:r>
          </a:p>
          <a:p>
            <a:pPr marL="1431925" lvl="2" indent="-342900" eaLnBrk="1" hangingPunct="1"/>
            <a:r>
              <a:rPr lang="fr-FR" dirty="0" err="1">
                <a:ea typeface="ＭＳ Ｐゴシック" pitchFamily="34" charset="-128"/>
              </a:rPr>
              <a:t>Examples</a:t>
            </a:r>
            <a:r>
              <a:rPr lang="fr-FR" dirty="0">
                <a:ea typeface="ＭＳ Ｐゴシック" pitchFamily="34" charset="-128"/>
              </a:rPr>
              <a:t>: sin(x), </a:t>
            </a:r>
            <a:r>
              <a:rPr lang="fr-FR" dirty="0" err="1">
                <a:ea typeface="ＭＳ Ｐゴシック" pitchFamily="34" charset="-128"/>
              </a:rPr>
              <a:t>exp</a:t>
            </a:r>
            <a:r>
              <a:rPr lang="fr-FR" dirty="0">
                <a:ea typeface="ＭＳ Ｐゴシック" pitchFamily="34" charset="-128"/>
              </a:rPr>
              <a:t>(x), </a:t>
            </a:r>
            <a:r>
              <a:rPr lang="fr-FR" dirty="0" err="1">
                <a:ea typeface="ＭＳ Ｐゴシック" pitchFamily="34" charset="-128"/>
              </a:rPr>
              <a:t>pow</a:t>
            </a:r>
            <a:r>
              <a:rPr lang="fr-FR" dirty="0">
                <a:ea typeface="ＭＳ Ｐゴシック" pitchFamily="34" charset="-128"/>
              </a:rPr>
              <a:t>(</a:t>
            </a:r>
            <a:r>
              <a:rPr lang="fr-FR" dirty="0" err="1">
                <a:ea typeface="ＭＳ Ｐゴシック" pitchFamily="34" charset="-128"/>
              </a:rPr>
              <a:t>x,y</a:t>
            </a:r>
            <a:r>
              <a:rPr lang="fr-FR" dirty="0">
                <a:ea typeface="ＭＳ Ｐゴシック" pitchFamily="34" charset="-128"/>
              </a:rPr>
              <a:t>)</a:t>
            </a:r>
            <a:endParaRPr lang="en-US" dirty="0">
              <a:ea typeface="ＭＳ Ｐゴシック" pitchFamily="34" charset="-128"/>
            </a:endParaRPr>
          </a:p>
          <a:p>
            <a:pPr marL="457200" indent="-457200" eaLnBrk="1" hangingPunct="1"/>
            <a:endParaRPr lang="en-US" dirty="0">
              <a:ea typeface="ＭＳ Ｐゴシック" pitchFamily="34" charset="-128"/>
            </a:endParaRPr>
          </a:p>
          <a:p>
            <a:pPr marL="457200" indent="-457200" eaLnBrk="1" hangingPunct="1"/>
            <a:r>
              <a:rPr lang="en-US" dirty="0">
                <a:ea typeface="ＭＳ Ｐゴシック" pitchFamily="34" charset="-128"/>
              </a:rPr>
              <a:t>The </a:t>
            </a:r>
            <a:r>
              <a:rPr lang="en-US" dirty="0">
                <a:latin typeface="Courier New" panose="02070309020205020404" pitchFamily="49" charset="0"/>
                <a:ea typeface="ＭＳ Ｐゴシック" pitchFamily="34" charset="-128"/>
                <a:cs typeface="Courier New" panose="02070309020205020404" pitchFamily="49" charset="0"/>
              </a:rPr>
              <a:t>-</a:t>
            </a:r>
            <a:r>
              <a:rPr lang="en-US" dirty="0" err="1">
                <a:latin typeface="Courier New" panose="02070309020205020404" pitchFamily="49" charset="0"/>
                <a:ea typeface="ＭＳ Ｐゴシック" pitchFamily="34" charset="-128"/>
                <a:cs typeface="Courier New" panose="02070309020205020404" pitchFamily="49" charset="0"/>
              </a:rPr>
              <a:t>use_fast_math</a:t>
            </a:r>
            <a:r>
              <a:rPr lang="en-US" dirty="0">
                <a:latin typeface="Courier New" panose="02070309020205020404" pitchFamily="49" charset="0"/>
                <a:ea typeface="ＭＳ Ｐゴシック" pitchFamily="34" charset="-128"/>
                <a:cs typeface="Courier New" panose="02070309020205020404" pitchFamily="49" charset="0"/>
              </a:rPr>
              <a:t> </a:t>
            </a:r>
            <a:r>
              <a:rPr lang="en-US" dirty="0">
                <a:ea typeface="ＭＳ Ｐゴシック" pitchFamily="34" charset="-128"/>
              </a:rPr>
              <a:t>compiler option forces every </a:t>
            </a:r>
            <a:r>
              <a:rPr lang="en-US" dirty="0" err="1">
                <a:latin typeface="Courier New" panose="02070309020205020404" pitchFamily="49" charset="0"/>
                <a:ea typeface="ＭＳ Ｐゴシック" pitchFamily="34" charset="-128"/>
                <a:cs typeface="Courier New" panose="02070309020205020404" pitchFamily="49" charset="0"/>
              </a:rPr>
              <a:t>func</a:t>
            </a:r>
            <a:r>
              <a:rPr lang="en-US" dirty="0">
                <a:latin typeface="Courier New" panose="02070309020205020404" pitchFamily="49" charset="0"/>
                <a:ea typeface="ＭＳ Ｐゴシック" pitchFamily="34" charset="-128"/>
                <a:cs typeface="Courier New" panose="02070309020205020404" pitchFamily="49" charset="0"/>
              </a:rPr>
              <a:t>() </a:t>
            </a:r>
            <a:r>
              <a:rPr lang="en-US" dirty="0">
                <a:ea typeface="ＭＳ Ｐゴシック" pitchFamily="34" charset="-128"/>
              </a:rPr>
              <a:t>to compile to </a:t>
            </a:r>
            <a:r>
              <a:rPr lang="en-US" dirty="0">
                <a:latin typeface="Courier New" panose="02070309020205020404" pitchFamily="49" charset="0"/>
                <a:ea typeface="ＭＳ Ｐゴシック" pitchFamily="34" charset="-128"/>
                <a:cs typeface="Courier New" panose="02070309020205020404" pitchFamily="49" charset="0"/>
              </a:rPr>
              <a:t>__</a:t>
            </a:r>
            <a:r>
              <a:rPr lang="en-US" dirty="0" err="1">
                <a:latin typeface="Courier New" panose="02070309020205020404" pitchFamily="49" charset="0"/>
                <a:ea typeface="ＭＳ Ｐゴシック" pitchFamily="34" charset="-128"/>
                <a:cs typeface="Courier New" panose="02070309020205020404" pitchFamily="49" charset="0"/>
              </a:rPr>
              <a:t>func</a:t>
            </a:r>
            <a:r>
              <a:rPr lang="en-US" dirty="0">
                <a:latin typeface="Courier New" panose="02070309020205020404" pitchFamily="49" charset="0"/>
                <a:ea typeface="ＭＳ Ｐゴシック" pitchFamily="34" charset="-128"/>
                <a:cs typeface="Courier New" panose="02070309020205020404" pitchFamily="49" charset="0"/>
              </a:rPr>
              <a:t>()</a:t>
            </a:r>
          </a:p>
        </p:txBody>
      </p:sp>
      <p:sp>
        <p:nvSpPr>
          <p:cNvPr id="23554" name="Footer Placeholder 3"/>
          <p:cNvSpPr>
            <a:spLocks noGrp="1"/>
          </p:cNvSpPr>
          <p:nvPr>
            <p:ph type="ftr" sz="quarter" idx="4294967295"/>
          </p:nvPr>
        </p:nvSpPr>
        <p:spPr>
          <a:xfrm>
            <a:off x="0" y="6248400"/>
            <a:ext cx="4343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23555" name="Slide Number Placeholder 4"/>
          <p:cNvSpPr>
            <a:spLocks noGrp="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359EB80C-95D1-47C9-A517-B8D85D8ED3D5}" type="slidenum">
              <a:rPr lang="en-US" sz="1400" smtClean="0">
                <a:latin typeface="Times New Roman" pitchFamily="18" charset="0"/>
              </a:rPr>
              <a:pPr eaLnBrk="1" hangingPunct="1"/>
              <a:t>22</a:t>
            </a:fld>
            <a:endParaRPr lang="en-US" sz="1400">
              <a:latin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96400" y="6069435"/>
            <a:ext cx="609600" cy="609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pPr eaLnBrk="1" hangingPunct="1"/>
            <a:r>
              <a:rPr lang="en-US">
                <a:ea typeface="ＭＳ Ｐゴシック" pitchFamily="34" charset="-128"/>
              </a:rPr>
              <a:t>Make your program float-safe!</a:t>
            </a:r>
          </a:p>
        </p:txBody>
      </p:sp>
      <p:sp>
        <p:nvSpPr>
          <p:cNvPr id="24581" name="Rectangle 3"/>
          <p:cNvSpPr>
            <a:spLocks noGrp="1" noChangeArrowheads="1"/>
          </p:cNvSpPr>
          <p:nvPr>
            <p:ph idx="1"/>
          </p:nvPr>
        </p:nvSpPr>
        <p:spPr/>
        <p:txBody>
          <a:bodyPr/>
          <a:lstStyle/>
          <a:p>
            <a:pPr marL="590223" indent="-403225"/>
            <a:r>
              <a:rPr lang="en-US" sz="2444" dirty="0">
                <a:ea typeface="ＭＳ Ｐゴシック" pitchFamily="34" charset="-128"/>
              </a:rPr>
              <a:t>Double precision likely have performance cost</a:t>
            </a:r>
          </a:p>
          <a:p>
            <a:pPr marL="974725" lvl="1" indent="-403225" eaLnBrk="1" hangingPunct="1">
              <a:lnSpc>
                <a:spcPct val="90000"/>
              </a:lnSpc>
            </a:pPr>
            <a:r>
              <a:rPr lang="en-US" sz="2000" dirty="0">
                <a:ea typeface="ＭＳ Ｐゴシック" pitchFamily="34" charset="-128"/>
              </a:rPr>
              <a:t>Careless use of double or undeclared types may run more slowly</a:t>
            </a:r>
          </a:p>
          <a:p>
            <a:pPr marL="457200" indent="-457200" eaLnBrk="1" hangingPunct="1">
              <a:lnSpc>
                <a:spcPct val="90000"/>
              </a:lnSpc>
            </a:pPr>
            <a:r>
              <a:rPr lang="en-US" sz="2400" dirty="0">
                <a:ea typeface="ＭＳ Ｐゴシック" pitchFamily="34" charset="-128"/>
              </a:rPr>
              <a:t>Important to be explicit whenever you want single precision to avoid using double precision where it is not needed</a:t>
            </a:r>
          </a:p>
          <a:p>
            <a:pPr marL="974725" lvl="1" indent="-403225" eaLnBrk="1" hangingPunct="1">
              <a:lnSpc>
                <a:spcPct val="90000"/>
              </a:lnSpc>
            </a:pPr>
            <a:r>
              <a:rPr lang="en-US" sz="2000" dirty="0">
                <a:ea typeface="ＭＳ Ｐゴシック" pitchFamily="34" charset="-128"/>
              </a:rPr>
              <a:t>Add ‘f’ specifier on float literals:</a:t>
            </a:r>
          </a:p>
          <a:p>
            <a:pPr marL="1431925" lvl="2" indent="-342900" eaLnBrk="1" hangingPunct="1">
              <a:lnSpc>
                <a:spcPct val="90000"/>
              </a:lnSpc>
            </a:pPr>
            <a:r>
              <a:rPr lang="en-US" sz="1800" dirty="0">
                <a:solidFill>
                  <a:schemeClr val="accent2"/>
                </a:solidFill>
                <a:latin typeface="Courier New" pitchFamily="49" charset="0"/>
                <a:ea typeface="ＭＳ Ｐゴシック" pitchFamily="34" charset="-128"/>
              </a:rPr>
              <a:t>foo = bar * 0.123;</a:t>
            </a:r>
            <a:r>
              <a:rPr lang="en-US" sz="1800" dirty="0">
                <a:solidFill>
                  <a:schemeClr val="tx2"/>
                </a:solidFill>
                <a:latin typeface="Courier New" pitchFamily="49" charset="0"/>
                <a:ea typeface="ＭＳ Ｐゴシック" pitchFamily="34" charset="-128"/>
              </a:rPr>
              <a:t>   // double assumed </a:t>
            </a:r>
          </a:p>
          <a:p>
            <a:pPr marL="1431925" lvl="2" indent="-342900" eaLnBrk="1" hangingPunct="1">
              <a:lnSpc>
                <a:spcPct val="90000"/>
              </a:lnSpc>
            </a:pPr>
            <a:r>
              <a:rPr lang="en-US" sz="1800" dirty="0">
                <a:solidFill>
                  <a:schemeClr val="accent2"/>
                </a:solidFill>
                <a:latin typeface="Courier New" pitchFamily="49" charset="0"/>
                <a:ea typeface="ＭＳ Ｐゴシック" pitchFamily="34" charset="-128"/>
              </a:rPr>
              <a:t>foo = bar * 0.123f;</a:t>
            </a:r>
            <a:r>
              <a:rPr lang="en-US" sz="1800" dirty="0">
                <a:solidFill>
                  <a:schemeClr val="tx2"/>
                </a:solidFill>
                <a:latin typeface="Courier New" pitchFamily="49" charset="0"/>
                <a:ea typeface="ＭＳ Ｐゴシック" pitchFamily="34" charset="-128"/>
              </a:rPr>
              <a:t>  // float explicit</a:t>
            </a:r>
          </a:p>
          <a:p>
            <a:pPr marL="1431925" lvl="2" indent="-342900" eaLnBrk="1" hangingPunct="1">
              <a:lnSpc>
                <a:spcPct val="90000"/>
              </a:lnSpc>
            </a:pPr>
            <a:endParaRPr lang="en-US" sz="1800" dirty="0">
              <a:solidFill>
                <a:schemeClr val="tx2"/>
              </a:solidFill>
              <a:latin typeface="Courier New" pitchFamily="49" charset="0"/>
              <a:ea typeface="ＭＳ Ｐゴシック" pitchFamily="34" charset="-128"/>
            </a:endParaRPr>
          </a:p>
          <a:p>
            <a:pPr marL="974725" lvl="1" indent="-403225" eaLnBrk="1" hangingPunct="1">
              <a:lnSpc>
                <a:spcPct val="90000"/>
              </a:lnSpc>
            </a:pPr>
            <a:r>
              <a:rPr lang="en-US" sz="2000" dirty="0">
                <a:ea typeface="ＭＳ Ｐゴシック" pitchFamily="34" charset="-128"/>
              </a:rPr>
              <a:t>Use float version of standard library functions</a:t>
            </a:r>
          </a:p>
          <a:p>
            <a:pPr marL="1431925" lvl="2" indent="-342900" eaLnBrk="1" hangingPunct="1">
              <a:lnSpc>
                <a:spcPct val="90000"/>
              </a:lnSpc>
            </a:pPr>
            <a:r>
              <a:rPr lang="en-US" sz="1800" dirty="0">
                <a:solidFill>
                  <a:schemeClr val="accent2"/>
                </a:solidFill>
                <a:latin typeface="Courier New" pitchFamily="49" charset="0"/>
                <a:ea typeface="ＭＳ Ｐゴシック" pitchFamily="34" charset="-128"/>
              </a:rPr>
              <a:t>foo = sin(bar);</a:t>
            </a:r>
            <a:r>
              <a:rPr lang="en-US" sz="1800" dirty="0">
                <a:solidFill>
                  <a:schemeClr val="tx2"/>
                </a:solidFill>
                <a:latin typeface="Courier New" pitchFamily="49" charset="0"/>
                <a:ea typeface="ＭＳ Ｐゴシック" pitchFamily="34" charset="-128"/>
              </a:rPr>
              <a:t>   // double assumed </a:t>
            </a:r>
          </a:p>
          <a:p>
            <a:pPr marL="1431925" lvl="2" indent="-342900" eaLnBrk="1" hangingPunct="1">
              <a:lnSpc>
                <a:spcPct val="90000"/>
              </a:lnSpc>
            </a:pPr>
            <a:r>
              <a:rPr lang="en-US" sz="1800" dirty="0">
                <a:solidFill>
                  <a:schemeClr val="accent2"/>
                </a:solidFill>
                <a:latin typeface="Courier New" pitchFamily="49" charset="0"/>
                <a:ea typeface="ＭＳ Ｐゴシック" pitchFamily="34" charset="-128"/>
              </a:rPr>
              <a:t>foo = </a:t>
            </a:r>
            <a:r>
              <a:rPr lang="en-US" sz="1800" dirty="0" err="1">
                <a:solidFill>
                  <a:schemeClr val="accent2"/>
                </a:solidFill>
                <a:latin typeface="Courier New" pitchFamily="49" charset="0"/>
                <a:ea typeface="ＭＳ Ｐゴシック" pitchFamily="34" charset="-128"/>
              </a:rPr>
              <a:t>sinf</a:t>
            </a:r>
            <a:r>
              <a:rPr lang="en-US" sz="1800" dirty="0">
                <a:solidFill>
                  <a:schemeClr val="accent2"/>
                </a:solidFill>
                <a:latin typeface="Courier New" pitchFamily="49" charset="0"/>
                <a:ea typeface="ＭＳ Ｐゴシック" pitchFamily="34" charset="-128"/>
              </a:rPr>
              <a:t>(bar);</a:t>
            </a:r>
            <a:r>
              <a:rPr lang="en-US" sz="1800" dirty="0">
                <a:solidFill>
                  <a:schemeClr val="tx2"/>
                </a:solidFill>
                <a:latin typeface="Courier New" pitchFamily="49" charset="0"/>
                <a:ea typeface="ＭＳ Ｐゴシック" pitchFamily="34" charset="-128"/>
              </a:rPr>
              <a:t>  // single precision explicit</a:t>
            </a:r>
          </a:p>
          <a:p>
            <a:pPr marL="974725" lvl="1" indent="-403225" eaLnBrk="1" hangingPunct="1">
              <a:lnSpc>
                <a:spcPct val="90000"/>
              </a:lnSpc>
            </a:pPr>
            <a:endParaRPr lang="en-US" sz="2000" dirty="0">
              <a:solidFill>
                <a:schemeClr val="tx2"/>
              </a:solidFill>
              <a:latin typeface="Courier New" pitchFamily="49" charset="0"/>
              <a:ea typeface="ＭＳ Ｐゴシック" pitchFamily="34" charset="-128"/>
            </a:endParaRPr>
          </a:p>
        </p:txBody>
      </p:sp>
      <p:sp>
        <p:nvSpPr>
          <p:cNvPr id="24578" name="Footer Placeholder 3"/>
          <p:cNvSpPr>
            <a:spLocks noGrp="1"/>
          </p:cNvSpPr>
          <p:nvPr>
            <p:ph type="ftr" sz="quarter" idx="4294967295"/>
          </p:nvPr>
        </p:nvSpPr>
        <p:spPr>
          <a:xfrm>
            <a:off x="0" y="6248400"/>
            <a:ext cx="4343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24579" name="Slide Number Placeholder 4"/>
          <p:cNvSpPr>
            <a:spLocks noGrp="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B1D6B957-3BB6-4297-A6DA-A822531A5C01}" type="slidenum">
              <a:rPr lang="en-US" sz="1400" smtClean="0">
                <a:latin typeface="Times New Roman" pitchFamily="18" charset="0"/>
              </a:rPr>
              <a:pPr eaLnBrk="1" hangingPunct="1"/>
              <a:t>23</a:t>
            </a:fld>
            <a:endParaRPr lang="en-US" sz="1400">
              <a:latin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72600" y="6172200"/>
            <a:ext cx="609600" cy="609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11"/>
          <p:cNvSpPr>
            <a:spLocks noGrp="1"/>
          </p:cNvSpPr>
          <p:nvPr>
            <p:ph type="subTitle" idx="1"/>
          </p:nvPr>
        </p:nvSpPr>
        <p:spPr>
          <a:xfrm>
            <a:off x="375665" y="4733857"/>
            <a:ext cx="8382257" cy="584647"/>
          </a:xfrm>
        </p:spPr>
        <p:txBody>
          <a:bodyPr/>
          <a:lstStyle/>
          <a:p>
            <a:r>
              <a:rPr lang="en-US" dirty="0"/>
              <a:t>The GPU Teaching Kit is licensed by NVIDIA and the University of Illinois under the </a:t>
            </a:r>
            <a:r>
              <a:rPr lang="en-US" dirty="0">
                <a:solidFill>
                  <a:srgbClr val="92D050"/>
                </a:solidFill>
                <a:hlinkClick r:id="rId4"/>
              </a:rPr>
              <a:t>Creative Commons Attribution-</a:t>
            </a:r>
            <a:r>
              <a:rPr lang="en-US" dirty="0" err="1">
                <a:solidFill>
                  <a:srgbClr val="92D050"/>
                </a:solidFill>
                <a:hlinkClick r:id="rId4"/>
              </a:rPr>
              <a:t>NonCommercial</a:t>
            </a:r>
            <a:r>
              <a:rPr lang="en-US" dirty="0">
                <a:solidFill>
                  <a:srgbClr val="92D050"/>
                </a:solidFill>
                <a:hlinkClick r:id="rId4"/>
              </a:rPr>
              <a:t> 4.0 International License.</a:t>
            </a:r>
            <a:endParaRPr lang="en-US" dirty="0">
              <a:solidFill>
                <a:srgbClr val="92D050"/>
              </a:solidFill>
            </a:endParaRPr>
          </a:p>
        </p:txBody>
      </p:sp>
      <p:pic>
        <p:nvPicPr>
          <p:cNvPr id="1026"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191000"/>
            <a:ext cx="1676400" cy="59055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6214145"/>
            <a:ext cx="609600" cy="609600"/>
          </a:xfrm>
          <a:prstGeom prst="rect">
            <a:avLst/>
          </a:prstGeom>
        </p:spPr>
      </p:pic>
    </p:spTree>
    <p:extLst>
      <p:ext uri="{BB962C8B-B14F-4D97-AF65-F5344CB8AC3E}">
        <p14:creationId xmlns:p14="http://schemas.microsoft.com/office/powerpoint/2010/main" val="3119443995"/>
      </p:ext>
    </p:extLst>
  </p:cSld>
  <p:clrMapOvr>
    <a:masterClrMapping/>
  </p:clrMapOvr>
  <mc:AlternateContent xmlns:mc="http://schemas.openxmlformats.org/markup-compatibility/2006" xmlns:p14="http://schemas.microsoft.com/office/powerpoint/2010/main">
    <mc:Choice Requires="p14">
      <p:transition spd="med" p14:dur="700" advTm="6167">
        <p:fade/>
      </p:transition>
    </mc:Choice>
    <mc:Fallback xmlns="">
      <p:transition spd="med" advTm="61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en-US">
                <a:ea typeface="ＭＳ Ｐゴシック" pitchFamily="34" charset="-128"/>
              </a:rPr>
              <a:t>What is IEEE floating-point format?</a:t>
            </a:r>
          </a:p>
        </p:txBody>
      </p:sp>
      <p:sp>
        <p:nvSpPr>
          <p:cNvPr id="4101" name="Rectangle 3"/>
          <p:cNvSpPr>
            <a:spLocks noGrp="1" noChangeArrowheads="1"/>
          </p:cNvSpPr>
          <p:nvPr>
            <p:ph idx="1"/>
          </p:nvPr>
        </p:nvSpPr>
        <p:spPr/>
        <p:txBody>
          <a:bodyPr/>
          <a:lstStyle/>
          <a:p>
            <a:r>
              <a:rPr lang="en-US" sz="1800" dirty="0">
                <a:ea typeface="ＭＳ Ｐゴシック" pitchFamily="34" charset="-128"/>
              </a:rPr>
              <a:t>An industrywide standard for representing floating-point numbers to ensure that hardware from different vendors generate results that are consistent with each other</a:t>
            </a:r>
          </a:p>
          <a:p>
            <a:endParaRPr lang="en-US" sz="1800" dirty="0">
              <a:ea typeface="ＭＳ Ｐゴシック" pitchFamily="34" charset="-128"/>
            </a:endParaRPr>
          </a:p>
          <a:p>
            <a:r>
              <a:rPr lang="en-US" sz="1800" dirty="0">
                <a:ea typeface="ＭＳ Ｐゴシック" pitchFamily="34" charset="-128"/>
              </a:rPr>
              <a:t>A floating point binary number consists of three parts:</a:t>
            </a:r>
          </a:p>
          <a:p>
            <a:pPr lvl="1"/>
            <a:r>
              <a:rPr lang="en-US" sz="1356" dirty="0">
                <a:ea typeface="ＭＳ Ｐゴシック" pitchFamily="34" charset="-128"/>
              </a:rPr>
              <a:t>sign (S), exponent (E), and mantissa (M)</a:t>
            </a:r>
          </a:p>
          <a:p>
            <a:pPr lvl="1"/>
            <a:r>
              <a:rPr lang="en-US" sz="1356" dirty="0">
                <a:ea typeface="ＭＳ Ｐゴシック" pitchFamily="34" charset="-128"/>
              </a:rPr>
              <a:t>Each (S, E, M) pattern uniquely identifies a floating point number</a:t>
            </a:r>
          </a:p>
          <a:p>
            <a:pPr lvl="1" eaLnBrk="1" hangingPunct="1"/>
            <a:endParaRPr lang="en-US" sz="1800" dirty="0">
              <a:ea typeface="ＭＳ Ｐゴシック" pitchFamily="34" charset="-128"/>
            </a:endParaRPr>
          </a:p>
          <a:p>
            <a:pPr eaLnBrk="1" hangingPunct="1"/>
            <a:r>
              <a:rPr lang="en-US" sz="1800" dirty="0">
                <a:ea typeface="ＭＳ Ｐゴシック" pitchFamily="34" charset="-128"/>
              </a:rPr>
              <a:t>For each bit pattern, its IEEE floating-point value is derived as:</a:t>
            </a:r>
          </a:p>
          <a:p>
            <a:pPr lvl="1"/>
            <a:r>
              <a:rPr lang="en-US" sz="1356" dirty="0">
                <a:ea typeface="ＭＳ Ｐゴシック" pitchFamily="34" charset="-128"/>
              </a:rPr>
              <a:t>value = (-1)</a:t>
            </a:r>
            <a:r>
              <a:rPr lang="en-US" sz="1356" baseline="30000" dirty="0">
                <a:ea typeface="ＭＳ Ｐゴシック" pitchFamily="34" charset="-128"/>
              </a:rPr>
              <a:t>S</a:t>
            </a:r>
            <a:r>
              <a:rPr lang="en-US" sz="1356" dirty="0">
                <a:ea typeface="ＭＳ Ｐゴシック" pitchFamily="34" charset="-128"/>
              </a:rPr>
              <a:t> * M * {2</a:t>
            </a:r>
            <a:r>
              <a:rPr lang="en-US" sz="1356" baseline="30000" dirty="0">
                <a:ea typeface="ＭＳ Ｐゴシック" pitchFamily="34" charset="-128"/>
              </a:rPr>
              <a:t>E</a:t>
            </a:r>
            <a:r>
              <a:rPr lang="en-US" sz="1356" dirty="0">
                <a:ea typeface="ＭＳ Ｐゴシック" pitchFamily="34" charset="-128"/>
              </a:rPr>
              <a:t>}, where 1.0 ≤ M &lt; 10.0</a:t>
            </a:r>
            <a:r>
              <a:rPr lang="en-US" sz="1356" b="1" baseline="-25000" dirty="0">
                <a:ea typeface="ＭＳ Ｐゴシック" pitchFamily="34" charset="-128"/>
              </a:rPr>
              <a:t>B</a:t>
            </a:r>
          </a:p>
          <a:p>
            <a:pPr lvl="1" eaLnBrk="1" hangingPunct="1"/>
            <a:endParaRPr lang="en-US" sz="1800" dirty="0">
              <a:ea typeface="ＭＳ Ｐゴシック" pitchFamily="34" charset="-128"/>
            </a:endParaRPr>
          </a:p>
          <a:p>
            <a:pPr eaLnBrk="1" hangingPunct="1"/>
            <a:r>
              <a:rPr lang="en-US" sz="1800" dirty="0">
                <a:ea typeface="ＭＳ Ｐゴシック" pitchFamily="34" charset="-128"/>
              </a:rPr>
              <a:t>The interpretation of S is simple: S=0 results in a positive number and S=1 a negative number</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72600" y="613992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pPr eaLnBrk="1" hangingPunct="1"/>
            <a:r>
              <a:rPr lang="en-US">
                <a:ea typeface="ＭＳ Ｐゴシック" pitchFamily="34" charset="-128"/>
              </a:rPr>
              <a:t>Normalized Representation</a:t>
            </a:r>
          </a:p>
        </p:txBody>
      </p:sp>
      <p:sp>
        <p:nvSpPr>
          <p:cNvPr id="5125" name="Rectangle 3"/>
          <p:cNvSpPr>
            <a:spLocks noGrp="1" noChangeArrowheads="1"/>
          </p:cNvSpPr>
          <p:nvPr>
            <p:ph idx="1"/>
          </p:nvPr>
        </p:nvSpPr>
        <p:spPr/>
        <p:txBody>
          <a:bodyPr/>
          <a:lstStyle/>
          <a:p>
            <a:pPr eaLnBrk="1" hangingPunct="1">
              <a:lnSpc>
                <a:spcPct val="90000"/>
              </a:lnSpc>
            </a:pPr>
            <a:r>
              <a:rPr lang="en-US" dirty="0">
                <a:ea typeface="ＭＳ Ｐゴシック" pitchFamily="34" charset="-128"/>
              </a:rPr>
              <a:t>Specifying that 1.0</a:t>
            </a:r>
            <a:r>
              <a:rPr lang="en-US" baseline="-25000" dirty="0">
                <a:ea typeface="ＭＳ Ｐゴシック" pitchFamily="34" charset="-128"/>
              </a:rPr>
              <a:t>B </a:t>
            </a:r>
            <a:r>
              <a:rPr lang="en-US" dirty="0">
                <a:ea typeface="ＭＳ Ｐゴシック" pitchFamily="34" charset="-128"/>
              </a:rPr>
              <a:t>≤ M &lt; 10.0</a:t>
            </a:r>
            <a:r>
              <a:rPr lang="en-US" baseline="-25000" dirty="0">
                <a:ea typeface="ＭＳ Ｐゴシック" pitchFamily="34" charset="-128"/>
              </a:rPr>
              <a:t>B</a:t>
            </a:r>
            <a:r>
              <a:rPr lang="en-US" dirty="0">
                <a:ea typeface="ＭＳ Ｐゴシック" pitchFamily="34" charset="-128"/>
              </a:rPr>
              <a:t> makes the mantissa value for each floating point number unique. </a:t>
            </a:r>
          </a:p>
          <a:p>
            <a:pPr lvl="1" eaLnBrk="1" hangingPunct="1">
              <a:lnSpc>
                <a:spcPct val="90000"/>
              </a:lnSpc>
            </a:pPr>
            <a:r>
              <a:rPr lang="en-US" dirty="0">
                <a:ea typeface="ＭＳ Ｐゴシック" pitchFamily="34" charset="-128"/>
              </a:rPr>
              <a:t>For example, the only mantissa value allowed for 0.5</a:t>
            </a:r>
            <a:r>
              <a:rPr lang="en-US" baseline="-25000" dirty="0">
                <a:ea typeface="ＭＳ Ｐゴシック" pitchFamily="34" charset="-128"/>
              </a:rPr>
              <a:t>D</a:t>
            </a:r>
            <a:r>
              <a:rPr lang="en-US" dirty="0">
                <a:ea typeface="ＭＳ Ｐゴシック" pitchFamily="34" charset="-128"/>
              </a:rPr>
              <a:t> is M =1.0</a:t>
            </a:r>
          </a:p>
          <a:p>
            <a:pPr lvl="2" eaLnBrk="1" hangingPunct="1">
              <a:lnSpc>
                <a:spcPct val="90000"/>
              </a:lnSpc>
            </a:pPr>
            <a:r>
              <a:rPr lang="en-US" dirty="0">
                <a:ea typeface="ＭＳ Ｐゴシック" pitchFamily="34" charset="-128"/>
              </a:rPr>
              <a:t>0.5</a:t>
            </a:r>
            <a:r>
              <a:rPr lang="en-US" baseline="-25000" dirty="0">
                <a:ea typeface="ＭＳ Ｐゴシック" pitchFamily="34" charset="-128"/>
              </a:rPr>
              <a:t>D</a:t>
            </a:r>
            <a:r>
              <a:rPr lang="en-US" dirty="0">
                <a:ea typeface="ＭＳ Ｐゴシック" pitchFamily="34" charset="-128"/>
              </a:rPr>
              <a:t>  = 1.0</a:t>
            </a:r>
            <a:r>
              <a:rPr lang="en-US" baseline="-25000" dirty="0">
                <a:ea typeface="ＭＳ Ｐゴシック" pitchFamily="34" charset="-128"/>
              </a:rPr>
              <a:t>B</a:t>
            </a:r>
            <a:r>
              <a:rPr lang="en-US" dirty="0">
                <a:ea typeface="ＭＳ Ｐゴシック" pitchFamily="34" charset="-128"/>
              </a:rPr>
              <a:t> * 2</a:t>
            </a:r>
            <a:r>
              <a:rPr lang="en-US" baseline="30000" dirty="0">
                <a:ea typeface="ＭＳ Ｐゴシック" pitchFamily="34" charset="-128"/>
              </a:rPr>
              <a:t>-1</a:t>
            </a:r>
          </a:p>
          <a:p>
            <a:pPr lvl="1" eaLnBrk="1" hangingPunct="1">
              <a:lnSpc>
                <a:spcPct val="90000"/>
              </a:lnSpc>
            </a:pPr>
            <a:r>
              <a:rPr lang="en-US" dirty="0">
                <a:ea typeface="ＭＳ Ｐゴシック" pitchFamily="34" charset="-128"/>
              </a:rPr>
              <a:t>Neither 10.0</a:t>
            </a:r>
            <a:r>
              <a:rPr lang="en-US" baseline="-25000" dirty="0">
                <a:ea typeface="ＭＳ Ｐゴシック" pitchFamily="34" charset="-128"/>
              </a:rPr>
              <a:t>B</a:t>
            </a:r>
            <a:r>
              <a:rPr lang="en-US" dirty="0">
                <a:ea typeface="ＭＳ Ｐゴシック" pitchFamily="34" charset="-128"/>
              </a:rPr>
              <a:t> * 2 </a:t>
            </a:r>
            <a:r>
              <a:rPr lang="en-US" baseline="30000" dirty="0">
                <a:ea typeface="ＭＳ Ｐゴシック" pitchFamily="34" charset="-128"/>
              </a:rPr>
              <a:t>-2  </a:t>
            </a:r>
            <a:r>
              <a:rPr lang="en-US" dirty="0">
                <a:ea typeface="ＭＳ Ｐゴシック" pitchFamily="34" charset="-128"/>
              </a:rPr>
              <a:t>nor  0.1</a:t>
            </a:r>
            <a:r>
              <a:rPr lang="en-US" baseline="-25000" dirty="0">
                <a:ea typeface="ＭＳ Ｐゴシック" pitchFamily="34" charset="-128"/>
              </a:rPr>
              <a:t>B</a:t>
            </a:r>
            <a:r>
              <a:rPr lang="en-US" dirty="0">
                <a:ea typeface="ＭＳ Ｐゴシック" pitchFamily="34" charset="-128"/>
              </a:rPr>
              <a:t> * 2 </a:t>
            </a:r>
            <a:r>
              <a:rPr lang="en-US" baseline="30000" dirty="0">
                <a:ea typeface="ＭＳ Ｐゴシック" pitchFamily="34" charset="-128"/>
              </a:rPr>
              <a:t>0  </a:t>
            </a:r>
            <a:r>
              <a:rPr lang="en-US" dirty="0">
                <a:ea typeface="ＭＳ Ｐゴシック" pitchFamily="34" charset="-128"/>
              </a:rPr>
              <a:t>qualifies</a:t>
            </a:r>
            <a:endParaRPr lang="en-US" baseline="30000" dirty="0">
              <a:ea typeface="ＭＳ Ｐゴシック" pitchFamily="34" charset="-128"/>
            </a:endParaRPr>
          </a:p>
          <a:p>
            <a:pPr eaLnBrk="1" hangingPunct="1">
              <a:lnSpc>
                <a:spcPct val="90000"/>
              </a:lnSpc>
            </a:pPr>
            <a:endParaRPr lang="en-US" dirty="0">
              <a:ea typeface="ＭＳ Ｐゴシック" pitchFamily="34" charset="-128"/>
            </a:endParaRPr>
          </a:p>
          <a:p>
            <a:pPr eaLnBrk="1" hangingPunct="1">
              <a:lnSpc>
                <a:spcPct val="90000"/>
              </a:lnSpc>
            </a:pPr>
            <a:r>
              <a:rPr lang="en-US" dirty="0">
                <a:ea typeface="ＭＳ Ｐゴシック" pitchFamily="34" charset="-128"/>
              </a:rPr>
              <a:t>Because all mantissa values are of the form 1.XX…, one can omit the “1.” part in the representation.  </a:t>
            </a:r>
          </a:p>
          <a:p>
            <a:pPr lvl="1" eaLnBrk="1" hangingPunct="1">
              <a:lnSpc>
                <a:spcPct val="90000"/>
              </a:lnSpc>
            </a:pPr>
            <a:r>
              <a:rPr lang="en-US" dirty="0">
                <a:ea typeface="ＭＳ Ｐゴシック" pitchFamily="34" charset="-128"/>
              </a:rPr>
              <a:t>The mantissa value of 0.5</a:t>
            </a:r>
            <a:r>
              <a:rPr lang="en-US" baseline="-25000" dirty="0">
                <a:ea typeface="ＭＳ Ｐゴシック" pitchFamily="34" charset="-128"/>
              </a:rPr>
              <a:t>D</a:t>
            </a:r>
            <a:r>
              <a:rPr lang="en-US" dirty="0">
                <a:ea typeface="ＭＳ Ｐゴシック" pitchFamily="34" charset="-128"/>
              </a:rPr>
              <a:t> in a 2-bit mantissa is 00, which is derived by omitting “1.” from 1.00.</a:t>
            </a:r>
          </a:p>
          <a:p>
            <a:pPr lvl="1" eaLnBrk="1" hangingPunct="1">
              <a:lnSpc>
                <a:spcPct val="90000"/>
              </a:lnSpc>
            </a:pPr>
            <a:r>
              <a:rPr lang="en-US" dirty="0">
                <a:ea typeface="ＭＳ Ｐゴシック" pitchFamily="34" charset="-128"/>
              </a:rPr>
              <a:t>Mantissa without implied 1 is called the </a:t>
            </a:r>
            <a:r>
              <a:rPr lang="en-US" i="1" dirty="0">
                <a:ea typeface="ＭＳ Ｐゴシック" pitchFamily="34" charset="-128"/>
              </a:rPr>
              <a:t>fraction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72600" y="613992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pPr eaLnBrk="1" hangingPunct="1"/>
            <a:r>
              <a:rPr lang="en-US">
                <a:ea typeface="ＭＳ Ｐゴシック" pitchFamily="34" charset="-128"/>
              </a:rPr>
              <a:t>Exponent Representation</a:t>
            </a:r>
          </a:p>
        </p:txBody>
      </p:sp>
      <p:sp>
        <p:nvSpPr>
          <p:cNvPr id="6149" name="Rectangle 3"/>
          <p:cNvSpPr>
            <a:spLocks noGrp="1" noChangeArrowheads="1"/>
          </p:cNvSpPr>
          <p:nvPr>
            <p:ph idx="1"/>
          </p:nvPr>
        </p:nvSpPr>
        <p:spPr>
          <a:xfrm>
            <a:off x="426504" y="1079502"/>
            <a:ext cx="4450296" cy="5365225"/>
          </a:xfrm>
        </p:spPr>
        <p:txBody>
          <a:bodyPr/>
          <a:lstStyle/>
          <a:p>
            <a:pPr eaLnBrk="1" hangingPunct="1">
              <a:lnSpc>
                <a:spcPct val="90000"/>
              </a:lnSpc>
            </a:pPr>
            <a:r>
              <a:rPr lang="en-US" sz="2400" dirty="0">
                <a:ea typeface="ＭＳ Ｐゴシック" pitchFamily="34" charset="-128"/>
              </a:rPr>
              <a:t>In an n-bit exponent representation, 2</a:t>
            </a:r>
            <a:r>
              <a:rPr lang="en-US" sz="2400" baseline="30000" dirty="0">
                <a:ea typeface="ＭＳ Ｐゴシック" pitchFamily="34" charset="-128"/>
              </a:rPr>
              <a:t>n-1</a:t>
            </a:r>
            <a:r>
              <a:rPr lang="en-US" sz="2400" dirty="0">
                <a:ea typeface="ＭＳ Ｐゴシック" pitchFamily="34" charset="-128"/>
              </a:rPr>
              <a:t>-1 is added to its 2's complement representation to form its excess representation. </a:t>
            </a:r>
          </a:p>
          <a:p>
            <a:pPr lvl="1" eaLnBrk="1" hangingPunct="1">
              <a:lnSpc>
                <a:spcPct val="90000"/>
              </a:lnSpc>
            </a:pPr>
            <a:r>
              <a:rPr lang="en-US" sz="2000" dirty="0">
                <a:ea typeface="ＭＳ Ｐゴシック" pitchFamily="34" charset="-128"/>
              </a:rPr>
              <a:t>See Table for a 3-bit exponent representation</a:t>
            </a:r>
          </a:p>
          <a:p>
            <a:pPr eaLnBrk="1" hangingPunct="1">
              <a:lnSpc>
                <a:spcPct val="90000"/>
              </a:lnSpc>
            </a:pPr>
            <a:r>
              <a:rPr lang="en-US" sz="2400" dirty="0">
                <a:ea typeface="ＭＳ Ｐゴシック" pitchFamily="34" charset="-128"/>
              </a:rPr>
              <a:t>A simple unsigned integer comparator can be used to compare the magnitude of two FP numbers</a:t>
            </a:r>
          </a:p>
          <a:p>
            <a:pPr eaLnBrk="1" hangingPunct="1">
              <a:lnSpc>
                <a:spcPct val="90000"/>
              </a:lnSpc>
            </a:pPr>
            <a:r>
              <a:rPr lang="en-US" sz="2400" dirty="0">
                <a:ea typeface="ＭＳ Ｐゴシック" pitchFamily="34" charset="-128"/>
              </a:rPr>
              <a:t>Symmetric range for +/- exponents (111 reserved)</a:t>
            </a:r>
          </a:p>
        </p:txBody>
      </p:sp>
      <p:graphicFrame>
        <p:nvGraphicFramePr>
          <p:cNvPr id="519172" name="Group 4"/>
          <p:cNvGraphicFramePr>
            <a:graphicFrameLocks noGrp="1"/>
          </p:cNvGraphicFramePr>
          <p:nvPr>
            <p:ph type="chart" sz="half" idx="4294967295"/>
            <p:extLst>
              <p:ext uri="{D42A27DB-BD31-4B8C-83A1-F6EECF244321}">
                <p14:modId xmlns:p14="http://schemas.microsoft.com/office/powerpoint/2010/main" val="353549834"/>
              </p:ext>
            </p:extLst>
          </p:nvPr>
        </p:nvGraphicFramePr>
        <p:xfrm>
          <a:off x="4800600" y="990600"/>
          <a:ext cx="4076700" cy="4643440"/>
        </p:xfrm>
        <a:graphic>
          <a:graphicData uri="http://schemas.openxmlformats.org/drawingml/2006/table">
            <a:tbl>
              <a:tblPr/>
              <a:tblGrid>
                <a:gridCol w="1495425">
                  <a:extLst>
                    <a:ext uri="{9D8B030D-6E8A-4147-A177-3AD203B41FA5}">
                      <a16:colId xmlns:a16="http://schemas.microsoft.com/office/drawing/2014/main" val="20000"/>
                    </a:ext>
                  </a:extLst>
                </a:gridCol>
                <a:gridCol w="1622425">
                  <a:extLst>
                    <a:ext uri="{9D8B030D-6E8A-4147-A177-3AD203B41FA5}">
                      <a16:colId xmlns:a16="http://schemas.microsoft.com/office/drawing/2014/main" val="20001"/>
                    </a:ext>
                  </a:extLst>
                </a:gridCol>
                <a:gridCol w="958850">
                  <a:extLst>
                    <a:ext uri="{9D8B030D-6E8A-4147-A177-3AD203B41FA5}">
                      <a16:colId xmlns:a16="http://schemas.microsoft.com/office/drawing/2014/main" val="20002"/>
                    </a:ext>
                  </a:extLst>
                </a:gridCol>
              </a:tblGrid>
              <a:tr h="50803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2’s complement</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Actual decimal</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Excess-3</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3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000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3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001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3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3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3</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916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(reserved pattern)</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111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3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000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803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001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803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010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48800" y="613992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a:ea typeface="ＭＳ Ｐゴシック" pitchFamily="34" charset="-128"/>
              </a:rPr>
              <a:t>A simple, hypothetical 5-bit FP format</a:t>
            </a:r>
          </a:p>
        </p:txBody>
      </p:sp>
      <p:graphicFrame>
        <p:nvGraphicFramePr>
          <p:cNvPr id="520196" name="Group 4"/>
          <p:cNvGraphicFramePr>
            <a:graphicFrameLocks noGrp="1"/>
          </p:cNvGraphicFramePr>
          <p:nvPr>
            <p:ph idx="1"/>
            <p:extLst>
              <p:ext uri="{D42A27DB-BD31-4B8C-83A1-F6EECF244321}">
                <p14:modId xmlns:p14="http://schemas.microsoft.com/office/powerpoint/2010/main" val="470782319"/>
              </p:ext>
            </p:extLst>
          </p:nvPr>
        </p:nvGraphicFramePr>
        <p:xfrm>
          <a:off x="4618037" y="1079500"/>
          <a:ext cx="4297363" cy="2658695"/>
        </p:xfrm>
        <a:graphic>
          <a:graphicData uri="http://schemas.openxmlformats.org/drawingml/2006/table">
            <a:tbl>
              <a:tblPr/>
              <a:tblGrid>
                <a:gridCol w="1576369">
                  <a:extLst>
                    <a:ext uri="{9D8B030D-6E8A-4147-A177-3AD203B41FA5}">
                      <a16:colId xmlns:a16="http://schemas.microsoft.com/office/drawing/2014/main" val="20000"/>
                    </a:ext>
                  </a:extLst>
                </a:gridCol>
                <a:gridCol w="1710244">
                  <a:extLst>
                    <a:ext uri="{9D8B030D-6E8A-4147-A177-3AD203B41FA5}">
                      <a16:colId xmlns:a16="http://schemas.microsoft.com/office/drawing/2014/main" val="20001"/>
                    </a:ext>
                  </a:extLst>
                </a:gridCol>
                <a:gridCol w="1010750">
                  <a:extLst>
                    <a:ext uri="{9D8B030D-6E8A-4147-A177-3AD203B41FA5}">
                      <a16:colId xmlns:a16="http://schemas.microsoft.com/office/drawing/2014/main" val="20002"/>
                    </a:ext>
                  </a:extLst>
                </a:gridCol>
              </a:tblGrid>
              <a:tr h="50012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2’s complement</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Actual decimal</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Excess-1</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012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00</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012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919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(reserved pattern)</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11</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012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00</a:t>
                      </a:r>
                    </a:p>
                  </a:txBody>
                  <a:tcPr marL="185942" marR="185942"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173" name="Rectangle 3"/>
          <p:cNvSpPr>
            <a:spLocks noGrp="1" noChangeArrowheads="1"/>
          </p:cNvSpPr>
          <p:nvPr>
            <p:ph type="body" sz="half" idx="4294967295"/>
          </p:nvPr>
        </p:nvSpPr>
        <p:spPr>
          <a:xfrm>
            <a:off x="415290" y="1524000"/>
            <a:ext cx="4156710" cy="4572000"/>
          </a:xfrm>
        </p:spPr>
        <p:txBody>
          <a:bodyPr/>
          <a:lstStyle/>
          <a:p>
            <a:pPr eaLnBrk="1" hangingPunct="1"/>
            <a:r>
              <a:rPr lang="en-US" sz="2400" dirty="0">
                <a:ea typeface="ＭＳ Ｐゴシック" pitchFamily="34" charset="-128"/>
              </a:rPr>
              <a:t>Assume 1-bit S, 2-bit E, and 2-bit M</a:t>
            </a:r>
          </a:p>
          <a:p>
            <a:pPr lvl="1"/>
            <a:r>
              <a:rPr lang="en-US" sz="1956" dirty="0">
                <a:solidFill>
                  <a:srgbClr val="6F6F6F"/>
                </a:solidFill>
                <a:ea typeface="ＭＳ Ｐゴシック" pitchFamily="34" charset="-128"/>
              </a:rPr>
              <a:t>0.5D  = 1.00</a:t>
            </a:r>
            <a:r>
              <a:rPr lang="en-US" sz="1956" baseline="-25000" dirty="0">
                <a:solidFill>
                  <a:srgbClr val="6F6F6F"/>
                </a:solidFill>
                <a:ea typeface="ＭＳ Ｐゴシック" pitchFamily="34" charset="-128"/>
              </a:rPr>
              <a:t>B</a:t>
            </a:r>
            <a:r>
              <a:rPr lang="en-US" sz="1956" dirty="0">
                <a:solidFill>
                  <a:srgbClr val="6F6F6F"/>
                </a:solidFill>
                <a:ea typeface="ＭＳ Ｐゴシック" pitchFamily="34" charset="-128"/>
              </a:rPr>
              <a:t> * 2-1</a:t>
            </a:r>
          </a:p>
          <a:p>
            <a:pPr lvl="1" eaLnBrk="1" hangingPunct="1"/>
            <a:r>
              <a:rPr lang="en-US" sz="1956" dirty="0">
                <a:solidFill>
                  <a:srgbClr val="6F6F6F"/>
                </a:solidFill>
                <a:ea typeface="ＭＳ Ｐゴシック" pitchFamily="34" charset="-128"/>
              </a:rPr>
              <a:t>0.5D = 0 00 00,  where S = 0, E = 00, and M = (1.)00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726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en-US">
                <a:ea typeface="ＭＳ Ｐゴシック" pitchFamily="34" charset="-128"/>
              </a:rPr>
              <a:t>Representable Numbers</a:t>
            </a:r>
          </a:p>
        </p:txBody>
      </p:sp>
      <p:graphicFrame>
        <p:nvGraphicFramePr>
          <p:cNvPr id="521220" name="Group 4"/>
          <p:cNvGraphicFramePr>
            <a:graphicFrameLocks noGrp="1"/>
          </p:cNvGraphicFramePr>
          <p:nvPr>
            <p:ph idx="1"/>
            <p:extLst>
              <p:ext uri="{D42A27DB-BD31-4B8C-83A1-F6EECF244321}">
                <p14:modId xmlns:p14="http://schemas.microsoft.com/office/powerpoint/2010/main" val="3703655168"/>
              </p:ext>
            </p:extLst>
          </p:nvPr>
        </p:nvGraphicFramePr>
        <p:xfrm>
          <a:off x="5592763" y="1079500"/>
          <a:ext cx="3124200" cy="4114800"/>
        </p:xfrm>
        <a:graphic>
          <a:graphicData uri="http://schemas.openxmlformats.org/drawingml/2006/table">
            <a:tbl>
              <a:tblPr/>
              <a:tblGrid>
                <a:gridCol w="1887538">
                  <a:extLst>
                    <a:ext uri="{9D8B030D-6E8A-4147-A177-3AD203B41FA5}">
                      <a16:colId xmlns:a16="http://schemas.microsoft.com/office/drawing/2014/main" val="20000"/>
                    </a:ext>
                  </a:extLst>
                </a:gridCol>
                <a:gridCol w="1236662">
                  <a:extLst>
                    <a:ext uri="{9D8B030D-6E8A-4147-A177-3AD203B41FA5}">
                      <a16:colId xmlns:a16="http://schemas.microsoft.com/office/drawing/2014/main" val="20001"/>
                    </a:ext>
                  </a:extLst>
                </a:gridCol>
              </a:tblGrid>
              <a:tr h="514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000</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001</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010</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011</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3</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100</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4</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4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101</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5</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4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110</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6</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43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111</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7</a:t>
                      </a:r>
                    </a:p>
                  </a:txBody>
                  <a:tcPr marL="236855" marR="2368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197" name="Rectangle 3"/>
          <p:cNvSpPr>
            <a:spLocks noGrp="1" noChangeArrowheads="1"/>
          </p:cNvSpPr>
          <p:nvPr>
            <p:ph type="body" sz="half" idx="4294967295"/>
          </p:nvPr>
        </p:nvSpPr>
        <p:spPr>
          <a:xfrm>
            <a:off x="457200" y="1143000"/>
            <a:ext cx="4572000" cy="4572000"/>
          </a:xfrm>
        </p:spPr>
        <p:txBody>
          <a:bodyPr/>
          <a:lstStyle/>
          <a:p>
            <a:pPr eaLnBrk="1" hangingPunct="1"/>
            <a:r>
              <a:rPr lang="en-US" sz="2400" dirty="0">
                <a:ea typeface="ＭＳ Ｐゴシック" pitchFamily="34" charset="-128"/>
              </a:rPr>
              <a:t>The representable numbers of a given format is the set of all numbers that can be exactly represented in the format. </a:t>
            </a:r>
          </a:p>
          <a:p>
            <a:pPr eaLnBrk="1" hangingPunct="1"/>
            <a:r>
              <a:rPr lang="en-US" sz="2400" dirty="0">
                <a:ea typeface="ＭＳ Ｐゴシック" pitchFamily="34" charset="-128"/>
              </a:rPr>
              <a:t>See Table for representable numbers of an unsigned 3-bit integer format</a:t>
            </a:r>
          </a:p>
        </p:txBody>
      </p:sp>
      <p:sp>
        <p:nvSpPr>
          <p:cNvPr id="8194" name="Footer Placeholder 4"/>
          <p:cNvSpPr>
            <a:spLocks noGrp="1"/>
          </p:cNvSpPr>
          <p:nvPr>
            <p:ph type="ftr" sz="quarter" idx="4294967295"/>
          </p:nvPr>
        </p:nvSpPr>
        <p:spPr>
          <a:xfrm>
            <a:off x="0" y="-38100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8195" name="Slide Number Placeholder 5"/>
          <p:cNvSpPr>
            <a:spLocks noGrp="1"/>
          </p:cNvSpPr>
          <p:nvPr>
            <p:ph type="sldNum" sz="quarter" idx="4294967295"/>
          </p:nvPr>
        </p:nvSpPr>
        <p:spPr>
          <a:xfrm>
            <a:off x="0" y="-38100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F261A197-390E-41F4-AD13-923EAC14E09D}" type="slidenum">
              <a:rPr lang="en-US" sz="1400" smtClean="0">
                <a:latin typeface="Times New Roman" pitchFamily="18" charset="0"/>
              </a:rPr>
              <a:pPr eaLnBrk="1" hangingPunct="1"/>
              <a:t>7</a:t>
            </a:fld>
            <a:endParaRPr lang="en-US" sz="1400">
              <a:latin typeface="Times New Roman" pitchFamily="18" charset="0"/>
            </a:endParaRPr>
          </a:p>
        </p:txBody>
      </p:sp>
      <p:sp>
        <p:nvSpPr>
          <p:cNvPr id="8227" name="Line 33"/>
          <p:cNvSpPr>
            <a:spLocks noChangeShapeType="1"/>
          </p:cNvSpPr>
          <p:nvPr/>
        </p:nvSpPr>
        <p:spPr bwMode="auto">
          <a:xfrm>
            <a:off x="457200" y="4800600"/>
            <a:ext cx="4914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chemeClr val="bg1"/>
              </a:solidFill>
            </a:endParaRPr>
          </a:p>
        </p:txBody>
      </p:sp>
      <p:sp>
        <p:nvSpPr>
          <p:cNvPr id="8228" name="AutoShape 34"/>
          <p:cNvSpPr>
            <a:spLocks noChangeArrowheads="1"/>
          </p:cNvSpPr>
          <p:nvPr/>
        </p:nvSpPr>
        <p:spPr bwMode="auto">
          <a:xfrm>
            <a:off x="1446213" y="4697413"/>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8229" name="AutoShape 35"/>
          <p:cNvSpPr>
            <a:spLocks noChangeArrowheads="1"/>
          </p:cNvSpPr>
          <p:nvPr/>
        </p:nvSpPr>
        <p:spPr bwMode="auto">
          <a:xfrm>
            <a:off x="1722438" y="4697413"/>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8230" name="AutoShape 36"/>
          <p:cNvSpPr>
            <a:spLocks noChangeArrowheads="1"/>
          </p:cNvSpPr>
          <p:nvPr/>
        </p:nvSpPr>
        <p:spPr bwMode="auto">
          <a:xfrm>
            <a:off x="1979613" y="4697413"/>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8231" name="AutoShape 37"/>
          <p:cNvSpPr>
            <a:spLocks noChangeArrowheads="1"/>
          </p:cNvSpPr>
          <p:nvPr/>
        </p:nvSpPr>
        <p:spPr bwMode="auto">
          <a:xfrm>
            <a:off x="2219325" y="4697413"/>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8232" name="AutoShape 38"/>
          <p:cNvSpPr>
            <a:spLocks noChangeArrowheads="1"/>
          </p:cNvSpPr>
          <p:nvPr/>
        </p:nvSpPr>
        <p:spPr bwMode="auto">
          <a:xfrm>
            <a:off x="2439988" y="4697413"/>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8233" name="AutoShape 39"/>
          <p:cNvSpPr>
            <a:spLocks noChangeArrowheads="1"/>
          </p:cNvSpPr>
          <p:nvPr/>
        </p:nvSpPr>
        <p:spPr bwMode="auto">
          <a:xfrm>
            <a:off x="2660650" y="4697413"/>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8234" name="AutoShape 40"/>
          <p:cNvSpPr>
            <a:spLocks noChangeArrowheads="1"/>
          </p:cNvSpPr>
          <p:nvPr/>
        </p:nvSpPr>
        <p:spPr bwMode="auto">
          <a:xfrm>
            <a:off x="2882900" y="4697413"/>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8235" name="AutoShape 41"/>
          <p:cNvSpPr>
            <a:spLocks noChangeArrowheads="1"/>
          </p:cNvSpPr>
          <p:nvPr/>
        </p:nvSpPr>
        <p:spPr bwMode="auto">
          <a:xfrm>
            <a:off x="3103563" y="4697413"/>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8236" name="Text Box 42"/>
          <p:cNvSpPr txBox="1">
            <a:spLocks noChangeArrowheads="1"/>
          </p:cNvSpPr>
          <p:nvPr/>
        </p:nvSpPr>
        <p:spPr bwMode="auto">
          <a:xfrm>
            <a:off x="1390650" y="4887913"/>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400" b="1">
                <a:solidFill>
                  <a:schemeClr val="bg1"/>
                </a:solidFill>
                <a:latin typeface="Times New Roman" pitchFamily="18" charset="0"/>
                <a:cs typeface="Times New Roman" pitchFamily="18" charset="0"/>
              </a:rPr>
              <a:t>0</a:t>
            </a:r>
          </a:p>
        </p:txBody>
      </p:sp>
      <p:sp>
        <p:nvSpPr>
          <p:cNvPr id="8237" name="Text Box 43"/>
          <p:cNvSpPr txBox="1">
            <a:spLocks noChangeArrowheads="1"/>
          </p:cNvSpPr>
          <p:nvPr/>
        </p:nvSpPr>
        <p:spPr bwMode="auto">
          <a:xfrm>
            <a:off x="3028950" y="4887913"/>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400" b="1">
                <a:solidFill>
                  <a:schemeClr val="bg1"/>
                </a:solidFill>
                <a:latin typeface="Times New Roman" pitchFamily="18" charset="0"/>
                <a:cs typeface="Times New Roman" pitchFamily="18" charset="0"/>
              </a:rPr>
              <a:t>7</a:t>
            </a:r>
          </a:p>
        </p:txBody>
      </p:sp>
      <p:sp>
        <p:nvSpPr>
          <p:cNvPr id="8238" name="Text Box 44"/>
          <p:cNvSpPr txBox="1">
            <a:spLocks noChangeArrowheads="1"/>
          </p:cNvSpPr>
          <p:nvPr/>
        </p:nvSpPr>
        <p:spPr bwMode="auto">
          <a:xfrm>
            <a:off x="1666875" y="4887913"/>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400" b="1">
                <a:solidFill>
                  <a:schemeClr val="bg1"/>
                </a:solidFill>
                <a:latin typeface="Times New Roman" pitchFamily="18" charset="0"/>
                <a:cs typeface="Times New Roman" pitchFamily="18" charset="0"/>
              </a:rPr>
              <a:t>1</a:t>
            </a:r>
          </a:p>
        </p:txBody>
      </p:sp>
      <p:sp>
        <p:nvSpPr>
          <p:cNvPr id="8239" name="Text Box 45"/>
          <p:cNvSpPr txBox="1">
            <a:spLocks noChangeArrowheads="1"/>
          </p:cNvSpPr>
          <p:nvPr/>
        </p:nvSpPr>
        <p:spPr bwMode="auto">
          <a:xfrm>
            <a:off x="2384425" y="4887913"/>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400" b="1">
                <a:solidFill>
                  <a:schemeClr val="bg1"/>
                </a:solidFill>
                <a:latin typeface="Times New Roman" pitchFamily="18" charset="0"/>
                <a:cs typeface="Times New Roman" pitchFamily="18" charset="0"/>
              </a:rPr>
              <a:t>4</a:t>
            </a:r>
          </a:p>
        </p:txBody>
      </p:sp>
      <p:sp>
        <p:nvSpPr>
          <p:cNvPr id="8240" name="Text Box 46"/>
          <p:cNvSpPr txBox="1">
            <a:spLocks noChangeArrowheads="1"/>
          </p:cNvSpPr>
          <p:nvPr/>
        </p:nvSpPr>
        <p:spPr bwMode="auto">
          <a:xfrm>
            <a:off x="1943100" y="4887913"/>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400" b="1">
                <a:solidFill>
                  <a:schemeClr val="bg1"/>
                </a:solidFill>
                <a:latin typeface="Times New Roman" pitchFamily="18" charset="0"/>
                <a:cs typeface="Times New Roman" pitchFamily="18" charset="0"/>
              </a:rPr>
              <a:t>2</a:t>
            </a:r>
          </a:p>
        </p:txBody>
      </p:sp>
      <p:sp>
        <p:nvSpPr>
          <p:cNvPr id="8241" name="Text Box 47"/>
          <p:cNvSpPr txBox="1">
            <a:spLocks noChangeArrowheads="1"/>
          </p:cNvSpPr>
          <p:nvPr/>
        </p:nvSpPr>
        <p:spPr bwMode="auto">
          <a:xfrm>
            <a:off x="2163763" y="4887913"/>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400" b="1">
                <a:solidFill>
                  <a:schemeClr val="bg1"/>
                </a:solidFill>
                <a:latin typeface="Times New Roman" pitchFamily="18" charset="0"/>
                <a:cs typeface="Times New Roman" pitchFamily="18" charset="0"/>
              </a:rPr>
              <a:t>3</a:t>
            </a:r>
          </a:p>
        </p:txBody>
      </p:sp>
      <p:sp>
        <p:nvSpPr>
          <p:cNvPr id="8242" name="Text Box 48"/>
          <p:cNvSpPr txBox="1">
            <a:spLocks noChangeArrowheads="1"/>
          </p:cNvSpPr>
          <p:nvPr/>
        </p:nvSpPr>
        <p:spPr bwMode="auto">
          <a:xfrm>
            <a:off x="2606675" y="4887913"/>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400" b="1">
                <a:solidFill>
                  <a:schemeClr val="bg1"/>
                </a:solidFill>
                <a:latin typeface="Times New Roman" pitchFamily="18" charset="0"/>
                <a:cs typeface="Times New Roman" pitchFamily="18" charset="0"/>
              </a:rPr>
              <a:t>5</a:t>
            </a:r>
          </a:p>
        </p:txBody>
      </p:sp>
      <p:sp>
        <p:nvSpPr>
          <p:cNvPr id="8243" name="Text Box 49"/>
          <p:cNvSpPr txBox="1">
            <a:spLocks noChangeArrowheads="1"/>
          </p:cNvSpPr>
          <p:nvPr/>
        </p:nvSpPr>
        <p:spPr bwMode="auto">
          <a:xfrm>
            <a:off x="2827338" y="4887913"/>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400" b="1">
                <a:solidFill>
                  <a:schemeClr val="bg1"/>
                </a:solidFill>
                <a:latin typeface="Times New Roman" pitchFamily="18" charset="0"/>
                <a:cs typeface="Times New Roman" pitchFamily="18" charset="0"/>
              </a:rPr>
              <a:t>6</a:t>
            </a:r>
          </a:p>
        </p:txBody>
      </p:sp>
      <p:sp>
        <p:nvSpPr>
          <p:cNvPr id="8244" name="Text Box 50"/>
          <p:cNvSpPr txBox="1">
            <a:spLocks noChangeArrowheads="1"/>
          </p:cNvSpPr>
          <p:nvPr/>
        </p:nvSpPr>
        <p:spPr bwMode="auto">
          <a:xfrm>
            <a:off x="1133475" y="4887913"/>
            <a:ext cx="31273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200">
                <a:solidFill>
                  <a:schemeClr val="bg1"/>
                </a:solidFill>
                <a:latin typeface="Times New Roman" pitchFamily="18" charset="0"/>
                <a:cs typeface="Times New Roman" pitchFamily="18" charset="0"/>
              </a:rPr>
              <a:t>-1</a:t>
            </a:r>
            <a:endParaRPr lang="en-US">
              <a:solidFill>
                <a:schemeClr val="bg1"/>
              </a:solidFill>
              <a:latin typeface="Times New Roman" pitchFamily="18" charset="0"/>
              <a:cs typeface="Times New Roman" pitchFamily="18" charset="0"/>
            </a:endParaRPr>
          </a:p>
        </p:txBody>
      </p:sp>
      <p:sp>
        <p:nvSpPr>
          <p:cNvPr id="8245" name="Text Box 51"/>
          <p:cNvSpPr txBox="1">
            <a:spLocks noChangeArrowheads="1"/>
          </p:cNvSpPr>
          <p:nvPr/>
        </p:nvSpPr>
        <p:spPr bwMode="auto">
          <a:xfrm>
            <a:off x="3471863" y="4887913"/>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200">
                <a:solidFill>
                  <a:schemeClr val="bg1"/>
                </a:solidFill>
                <a:latin typeface="Times New Roman" pitchFamily="18" charset="0"/>
                <a:cs typeface="Times New Roman" pitchFamily="18" charset="0"/>
              </a:rPr>
              <a:t>9</a:t>
            </a:r>
            <a:endParaRPr lang="en-US">
              <a:solidFill>
                <a:schemeClr val="bg1"/>
              </a:solidFill>
              <a:latin typeface="Times New Roman" pitchFamily="18" charset="0"/>
              <a:cs typeface="Times New Roman" pitchFamily="18" charset="0"/>
            </a:endParaRPr>
          </a:p>
        </p:txBody>
      </p:sp>
      <p:sp>
        <p:nvSpPr>
          <p:cNvPr id="8246" name="Text Box 52"/>
          <p:cNvSpPr txBox="1">
            <a:spLocks noChangeArrowheads="1"/>
          </p:cNvSpPr>
          <p:nvPr/>
        </p:nvSpPr>
        <p:spPr bwMode="auto">
          <a:xfrm>
            <a:off x="3251200" y="4887913"/>
            <a:ext cx="276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200">
                <a:solidFill>
                  <a:schemeClr val="bg1"/>
                </a:solidFill>
                <a:latin typeface="Times New Roman" pitchFamily="18" charset="0"/>
                <a:cs typeface="Times New Roman" pitchFamily="18" charset="0"/>
              </a:rPr>
              <a:t>8</a:t>
            </a:r>
            <a:endParaRPr lang="en-US">
              <a:solidFill>
                <a:schemeClr val="bg1"/>
              </a:solidFill>
              <a:latin typeface="Times New Roman" pitchFamily="18" charset="0"/>
              <a:cs typeface="Times New Roman" pitchFamily="18" charset="0"/>
            </a:endParaRPr>
          </a:p>
        </p:txBody>
      </p:sp>
      <p:sp>
        <p:nvSpPr>
          <p:cNvPr id="8247" name="Rectangle 53"/>
          <p:cNvSpPr>
            <a:spLocks noChangeArrowheads="1"/>
          </p:cNvSpPr>
          <p:nvPr/>
        </p:nvSpPr>
        <p:spPr bwMode="auto">
          <a:xfrm>
            <a:off x="0" y="2786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48800" y="60198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415291" y="386081"/>
            <a:ext cx="8313420" cy="369332"/>
          </a:xfrm>
        </p:spPr>
        <p:txBody>
          <a:bodyPr/>
          <a:lstStyle/>
          <a:p>
            <a:pPr eaLnBrk="1" hangingPunct="1"/>
            <a:r>
              <a:rPr lang="en-US" sz="2000" dirty="0">
                <a:ea typeface="ＭＳ Ｐゴシック" pitchFamily="34" charset="-128"/>
              </a:rPr>
              <a:t>Representable Numbers of a 5-bit Hypothetical IEEE Format</a:t>
            </a:r>
          </a:p>
        </p:txBody>
      </p:sp>
      <p:graphicFrame>
        <p:nvGraphicFramePr>
          <p:cNvPr id="522246" name="Group 6"/>
          <p:cNvGraphicFramePr>
            <a:graphicFrameLocks noGrp="1"/>
          </p:cNvGraphicFramePr>
          <p:nvPr>
            <p:ph idx="1"/>
            <p:extLst>
              <p:ext uri="{D42A27DB-BD31-4B8C-83A1-F6EECF244321}">
                <p14:modId xmlns:p14="http://schemas.microsoft.com/office/powerpoint/2010/main" val="857914282"/>
              </p:ext>
            </p:extLst>
          </p:nvPr>
        </p:nvGraphicFramePr>
        <p:xfrm>
          <a:off x="427038" y="1079500"/>
          <a:ext cx="8289925" cy="5014918"/>
        </p:xfrm>
        <a:graphic>
          <a:graphicData uri="http://schemas.openxmlformats.org/drawingml/2006/table">
            <a:tbl>
              <a:tblPr/>
              <a:tblGrid>
                <a:gridCol w="638540">
                  <a:extLst>
                    <a:ext uri="{9D8B030D-6E8A-4147-A177-3AD203B41FA5}">
                      <a16:colId xmlns:a16="http://schemas.microsoft.com/office/drawing/2014/main" val="20000"/>
                    </a:ext>
                  </a:extLst>
                </a:gridCol>
                <a:gridCol w="671813">
                  <a:extLst>
                    <a:ext uri="{9D8B030D-6E8A-4147-A177-3AD203B41FA5}">
                      <a16:colId xmlns:a16="http://schemas.microsoft.com/office/drawing/2014/main" val="20001"/>
                    </a:ext>
                  </a:extLst>
                </a:gridCol>
                <a:gridCol w="1074268">
                  <a:extLst>
                    <a:ext uri="{9D8B030D-6E8A-4147-A177-3AD203B41FA5}">
                      <a16:colId xmlns:a16="http://schemas.microsoft.com/office/drawing/2014/main" val="20002"/>
                    </a:ext>
                  </a:extLst>
                </a:gridCol>
                <a:gridCol w="1342042">
                  <a:extLst>
                    <a:ext uri="{9D8B030D-6E8A-4147-A177-3AD203B41FA5}">
                      <a16:colId xmlns:a16="http://schemas.microsoft.com/office/drawing/2014/main" val="20003"/>
                    </a:ext>
                  </a:extLst>
                </a:gridCol>
                <a:gridCol w="1074268">
                  <a:extLst>
                    <a:ext uri="{9D8B030D-6E8A-4147-A177-3AD203B41FA5}">
                      <a16:colId xmlns:a16="http://schemas.microsoft.com/office/drawing/2014/main" val="20004"/>
                    </a:ext>
                  </a:extLst>
                </a:gridCol>
                <a:gridCol w="1207363">
                  <a:extLst>
                    <a:ext uri="{9D8B030D-6E8A-4147-A177-3AD203B41FA5}">
                      <a16:colId xmlns:a16="http://schemas.microsoft.com/office/drawing/2014/main" val="20005"/>
                    </a:ext>
                  </a:extLst>
                </a:gridCol>
                <a:gridCol w="1074268">
                  <a:extLst>
                    <a:ext uri="{9D8B030D-6E8A-4147-A177-3AD203B41FA5}">
                      <a16:colId xmlns:a16="http://schemas.microsoft.com/office/drawing/2014/main" val="20006"/>
                    </a:ext>
                  </a:extLst>
                </a:gridCol>
                <a:gridCol w="1207363">
                  <a:extLst>
                    <a:ext uri="{9D8B030D-6E8A-4147-A177-3AD203B41FA5}">
                      <a16:colId xmlns:a16="http://schemas.microsoft.com/office/drawing/2014/main" val="20007"/>
                    </a:ext>
                  </a:extLst>
                </a:gridCol>
              </a:tblGrid>
              <a:tr h="46990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bg1"/>
                        </a:solidFill>
                        <a:effectLst/>
                        <a:latin typeface="Times New Roman" pitchFamily="18" charset="0"/>
                        <a:ea typeface="ＭＳ Ｐゴシック" charset="-128"/>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Non-zero</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Abrupt underflow</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Gradual underflow</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127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E</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M</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S=0</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S=1</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S=1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rowSpan="4">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endParaRPr kumimoji="0" lang="en-US" sz="14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vMerge="1">
                  <a:txBody>
                    <a:bodyPr/>
                    <a:lstStyle/>
                    <a:p>
                      <a:endParaRPr lang="en-US"/>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endPar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400" b="1"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-3</a:t>
                      </a:r>
                      <a:r>
                        <a:rPr kumimoji="0" lang="en-US" sz="1400" b="1"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vMerge="1">
                  <a:txBody>
                    <a:bodyPr/>
                    <a:lstStyle/>
                    <a:p>
                      <a:endParaRPr lang="en-US"/>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endPar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vMerge="1">
                  <a:txBody>
                    <a:bodyPr/>
                    <a:lstStyle/>
                    <a:p>
                      <a:endParaRPr lang="en-US"/>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endPar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-3</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2738">
                <a:tc rowSpan="4">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endPar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vMerge="1">
                  <a:txBody>
                    <a:bodyPr/>
                    <a:lstStyle/>
                    <a:p>
                      <a:endParaRPr lang="en-US"/>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1950">
                <a:tc vMerge="1">
                  <a:txBody>
                    <a:bodyPr/>
                    <a:lstStyle/>
                    <a:p>
                      <a:endParaRPr lang="en-US"/>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1950">
                <a:tc vMerge="1">
                  <a:txBody>
                    <a:bodyPr/>
                    <a:lstStyle/>
                    <a:p>
                      <a:endParaRPr lang="en-US"/>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0</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rowSpan="4">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vMerge="1">
                  <a:txBody>
                    <a:bodyPr/>
                    <a:lstStyle/>
                    <a:p>
                      <a:endParaRPr lang="en-US"/>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01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+1*2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1950">
                <a:tc vMerge="1">
                  <a:txBody>
                    <a:bodyPr/>
                    <a:lstStyle/>
                    <a:p>
                      <a:endParaRPr lang="en-US"/>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10</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3538">
                <a:tc vMerge="1">
                  <a:txBody>
                    <a:bodyPr/>
                    <a:lstStyle/>
                    <a:p>
                      <a:endParaRPr lang="en-US"/>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400" b="1"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400" b="1"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a:ln>
                            <a:noFill/>
                          </a:ln>
                          <a:solidFill>
                            <a:schemeClr val="bg1"/>
                          </a:solidFill>
                          <a:effectLst/>
                          <a:latin typeface="Times New Roman" pitchFamily="18" charset="0"/>
                          <a:ea typeface="ＭＳ Ｐゴシック" charset="-128"/>
                          <a:cs typeface="Times New Roman" pitchFamily="18" charset="0"/>
                        </a:rPr>
                        <a:t>-1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+3*2</a:t>
                      </a:r>
                      <a:r>
                        <a:rPr kumimoji="0" lang="en-US" sz="1200" b="0" i="0" u="none" strike="noStrike" cap="none" normalizeH="0" baseline="30000" dirty="0">
                          <a:ln>
                            <a:noFill/>
                          </a:ln>
                          <a:solidFill>
                            <a:schemeClr val="bg1"/>
                          </a:solidFill>
                          <a:effectLst/>
                          <a:latin typeface="Times New Roman" pitchFamily="18" charset="0"/>
                          <a:ea typeface="ＭＳ Ｐゴシック" charset="-128"/>
                          <a:cs typeface="Times New Roman" pitchFamily="18" charset="0"/>
                        </a:rPr>
                        <a:t>-1</a:t>
                      </a: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8098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imes New Roman" pitchFamily="18" charset="0"/>
                          <a:ea typeface="ＭＳ Ｐゴシック" charset="-128"/>
                          <a:cs typeface="Times New Roman" pitchFamily="18" charset="0"/>
                        </a:rPr>
                        <a:t>11</a:t>
                      </a:r>
                      <a:endParaRPr kumimoji="0" lang="en-US" sz="2400" b="0" i="0" u="none" strike="noStrike" cap="none" normalizeH="0" baseline="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7">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rPr>
                        <a:t>Reserved pattern</a:t>
                      </a:r>
                      <a:endParaRPr kumimoji="0" lang="en-US" sz="2400" b="0" i="0" u="none" strike="noStrike" cap="none" normalizeH="0" baseline="0" dirty="0">
                        <a:ln>
                          <a:noFill/>
                        </a:ln>
                        <a:solidFill>
                          <a:schemeClr val="bg1"/>
                        </a:solidFill>
                        <a:effectLst/>
                        <a:latin typeface="Times New Roman" pitchFamily="18" charset="0"/>
                        <a:ea typeface="ＭＳ Ｐゴシック" charset="-128"/>
                        <a:cs typeface="Times New Roman" pitchFamily="18" charset="0"/>
                      </a:endParaRPr>
                    </a:p>
                  </a:txBody>
                  <a:tcPr marL="91265" marR="912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4"/>
                  </a:ext>
                </a:extLst>
              </a:tr>
            </a:tbl>
          </a:graphicData>
        </a:graphic>
      </p:graphicFrame>
      <p:sp>
        <p:nvSpPr>
          <p:cNvPr id="9218" name="Footer Placeholder 3"/>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9219" name="Slide Number Placeholder 4"/>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18FFC1DB-C281-4917-B997-3CA4945EF2CD}" type="slidenum">
              <a:rPr lang="en-US" sz="1400" smtClean="0">
                <a:latin typeface="Times New Roman" pitchFamily="18" charset="0"/>
              </a:rPr>
              <a:pPr eaLnBrk="1" hangingPunct="1"/>
              <a:t>8</a:t>
            </a:fld>
            <a:endParaRPr lang="en-US" sz="1400">
              <a:latin typeface="Times New Roman" pitchFamily="18" charset="0"/>
            </a:endParaRPr>
          </a:p>
        </p:txBody>
      </p:sp>
      <p:sp>
        <p:nvSpPr>
          <p:cNvPr id="522373" name="AutoShape 133"/>
          <p:cNvSpPr>
            <a:spLocks noChangeArrowheads="1"/>
          </p:cNvSpPr>
          <p:nvPr/>
        </p:nvSpPr>
        <p:spPr bwMode="auto">
          <a:xfrm>
            <a:off x="3505200" y="381000"/>
            <a:ext cx="2971800" cy="1143000"/>
          </a:xfrm>
          <a:prstGeom prst="wedgeRoundRectCallout">
            <a:avLst>
              <a:gd name="adj1" fmla="val -37981"/>
              <a:gd name="adj2" fmla="val 70000"/>
              <a:gd name="adj3" fmla="val 16667"/>
            </a:avLst>
          </a:prstGeom>
          <a:solidFill>
            <a:schemeClr val="accent1"/>
          </a:solidFill>
          <a:ln w="9525">
            <a:solidFill>
              <a:schemeClr val="tx1"/>
            </a:solidFill>
            <a:miter lim="800000"/>
            <a:headEnd/>
            <a:tailEnd/>
          </a:ln>
        </p:spPr>
        <p:txBody>
          <a:bodyPr/>
          <a:lstStyle/>
          <a:p>
            <a:pPr algn="ctr"/>
            <a:r>
              <a:rPr lang="en-US" dirty="0"/>
              <a:t>Cannot Represent Zero!</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72600" y="607624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522373"/>
                                        </p:tgtEl>
                                        <p:attrNameLst>
                                          <p:attrName>style.visibility</p:attrName>
                                        </p:attrNameLst>
                                      </p:cBhvr>
                                      <p:to>
                                        <p:strVal val="visible"/>
                                      </p:to>
                                    </p:set>
                                    <p:anim calcmode="lin" valueType="num">
                                      <p:cBhvr>
                                        <p:cTn id="11" dur="1000" fill="hold"/>
                                        <p:tgtEl>
                                          <p:spTgt spid="522373"/>
                                        </p:tgtEl>
                                        <p:attrNameLst>
                                          <p:attrName>ppt_w</p:attrName>
                                        </p:attrNameLst>
                                      </p:cBhvr>
                                      <p:tavLst>
                                        <p:tav tm="0">
                                          <p:val>
                                            <p:strVal val="#ppt_w*0.70"/>
                                          </p:val>
                                        </p:tav>
                                        <p:tav tm="100000">
                                          <p:val>
                                            <p:strVal val="#ppt_w"/>
                                          </p:val>
                                        </p:tav>
                                      </p:tavLst>
                                    </p:anim>
                                    <p:anim calcmode="lin" valueType="num">
                                      <p:cBhvr>
                                        <p:cTn id="12" dur="1000" fill="hold"/>
                                        <p:tgtEl>
                                          <p:spTgt spid="522373"/>
                                        </p:tgtEl>
                                        <p:attrNameLst>
                                          <p:attrName>ppt_h</p:attrName>
                                        </p:attrNameLst>
                                      </p:cBhvr>
                                      <p:tavLst>
                                        <p:tav tm="0">
                                          <p:val>
                                            <p:strVal val="#ppt_h"/>
                                          </p:val>
                                        </p:tav>
                                        <p:tav tm="100000">
                                          <p:val>
                                            <p:strVal val="#ppt_h"/>
                                          </p:val>
                                        </p:tav>
                                      </p:tavLst>
                                    </p:anim>
                                    <p:animEffect transition="in" filter="fade">
                                      <p:cBhvr>
                                        <p:cTn id="13" dur="1000"/>
                                        <p:tgtEl>
                                          <p:spTgt spid="52237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5223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en-US">
                <a:ea typeface="ＭＳ Ｐゴシック" pitchFamily="34" charset="-128"/>
              </a:rPr>
              <a:t>Flush to Zero</a:t>
            </a:r>
          </a:p>
        </p:txBody>
      </p:sp>
      <p:sp>
        <p:nvSpPr>
          <p:cNvPr id="10245" name="Rectangle 3"/>
          <p:cNvSpPr>
            <a:spLocks noGrp="1" noChangeArrowheads="1"/>
          </p:cNvSpPr>
          <p:nvPr>
            <p:ph idx="1"/>
          </p:nvPr>
        </p:nvSpPr>
        <p:spPr/>
        <p:txBody>
          <a:bodyPr/>
          <a:lstStyle/>
          <a:p>
            <a:pPr eaLnBrk="1" hangingPunct="1"/>
            <a:r>
              <a:rPr lang="en-US" sz="3200" dirty="0">
                <a:ea typeface="ＭＳ Ｐゴシック" pitchFamily="34" charset="-128"/>
              </a:rPr>
              <a:t>Treat all bit patterns with E=0 as 0.0</a:t>
            </a:r>
          </a:p>
          <a:p>
            <a:pPr lvl="1" eaLnBrk="1" hangingPunct="1"/>
            <a:r>
              <a:rPr lang="en-US" sz="2000" dirty="0">
                <a:ea typeface="ＭＳ Ｐゴシック" pitchFamily="34" charset="-128"/>
              </a:rPr>
              <a:t>This takes away several representable numbers near zero and lump them all into 0.0</a:t>
            </a:r>
          </a:p>
          <a:p>
            <a:pPr lvl="1" eaLnBrk="1" hangingPunct="1"/>
            <a:r>
              <a:rPr lang="en-US" sz="2000" dirty="0">
                <a:ea typeface="ＭＳ Ｐゴシック" pitchFamily="34" charset="-128"/>
              </a:rPr>
              <a:t>For a representation with large M, a large number of representable numbers will be removed</a:t>
            </a:r>
          </a:p>
        </p:txBody>
      </p:sp>
      <p:sp>
        <p:nvSpPr>
          <p:cNvPr id="10242" name="Footer Placeholder 3"/>
          <p:cNvSpPr>
            <a:spLocks noGrp="1"/>
          </p:cNvSpPr>
          <p:nvPr>
            <p:ph type="ftr" sz="quarter" idx="4294967295"/>
          </p:nvPr>
        </p:nvSpPr>
        <p:spPr>
          <a:xfrm>
            <a:off x="0" y="6248400"/>
            <a:ext cx="4343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t>© David Kirk/NVIDIA and Wen-mei W. Hwu, 2007-2012 University of Illinois, Urbana-Champaign</a:t>
            </a:r>
          </a:p>
        </p:txBody>
      </p:sp>
      <p:sp>
        <p:nvSpPr>
          <p:cNvPr id="10243" name="Slide Number Placeholder 4"/>
          <p:cNvSpPr>
            <a:spLocks noGrp="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fld id="{2F5C7451-9702-4FC5-9281-E3DB6D16BBF4}" type="slidenum">
              <a:rPr lang="en-US" sz="1400" smtClean="0">
                <a:latin typeface="Times New Roman" pitchFamily="18" charset="0"/>
              </a:rPr>
              <a:pPr eaLnBrk="1" hangingPunct="1"/>
              <a:t>9</a:t>
            </a:fld>
            <a:endParaRPr lang="en-US" sz="1400">
              <a:latin typeface="Times New Roman" pitchFamily="18" charset="0"/>
            </a:endParaRPr>
          </a:p>
        </p:txBody>
      </p:sp>
      <p:sp>
        <p:nvSpPr>
          <p:cNvPr id="10246" name="Line 4"/>
          <p:cNvSpPr>
            <a:spLocks noChangeShapeType="1"/>
          </p:cNvSpPr>
          <p:nvPr/>
        </p:nvSpPr>
        <p:spPr bwMode="auto">
          <a:xfrm>
            <a:off x="1143000" y="4572000"/>
            <a:ext cx="6035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chemeClr val="bg1"/>
              </a:solidFill>
            </a:endParaRPr>
          </a:p>
        </p:txBody>
      </p:sp>
      <p:sp>
        <p:nvSpPr>
          <p:cNvPr id="10248" name="Text Box 6"/>
          <p:cNvSpPr txBox="1">
            <a:spLocks noChangeArrowheads="1"/>
          </p:cNvSpPr>
          <p:nvPr/>
        </p:nvSpPr>
        <p:spPr bwMode="auto">
          <a:xfrm>
            <a:off x="2514600" y="4572000"/>
            <a:ext cx="2762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200">
                <a:solidFill>
                  <a:schemeClr val="bg1"/>
                </a:solidFill>
                <a:latin typeface="Times New Roman" pitchFamily="18" charset="0"/>
                <a:cs typeface="Times New Roman" pitchFamily="18" charset="0"/>
              </a:rPr>
              <a:t>1</a:t>
            </a:r>
            <a:endParaRPr lang="en-US">
              <a:solidFill>
                <a:schemeClr val="bg1"/>
              </a:solidFill>
              <a:latin typeface="Times New Roman" pitchFamily="18" charset="0"/>
              <a:cs typeface="Times New Roman" pitchFamily="18" charset="0"/>
            </a:endParaRPr>
          </a:p>
        </p:txBody>
      </p:sp>
      <p:sp>
        <p:nvSpPr>
          <p:cNvPr id="10249" name="Text Box 7"/>
          <p:cNvSpPr txBox="1">
            <a:spLocks noChangeArrowheads="1"/>
          </p:cNvSpPr>
          <p:nvPr/>
        </p:nvSpPr>
        <p:spPr bwMode="auto">
          <a:xfrm>
            <a:off x="3978275" y="4572000"/>
            <a:ext cx="2762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200">
                <a:solidFill>
                  <a:schemeClr val="bg1"/>
                </a:solidFill>
                <a:latin typeface="Times New Roman" pitchFamily="18" charset="0"/>
                <a:cs typeface="Times New Roman" pitchFamily="18" charset="0"/>
              </a:rPr>
              <a:t>2</a:t>
            </a:r>
            <a:endParaRPr lang="en-US">
              <a:solidFill>
                <a:schemeClr val="bg1"/>
              </a:solidFill>
              <a:latin typeface="Times New Roman" pitchFamily="18" charset="0"/>
              <a:cs typeface="Times New Roman" pitchFamily="18" charset="0"/>
            </a:endParaRPr>
          </a:p>
        </p:txBody>
      </p:sp>
      <p:sp>
        <p:nvSpPr>
          <p:cNvPr id="10250" name="Text Box 8"/>
          <p:cNvSpPr txBox="1">
            <a:spLocks noChangeArrowheads="1"/>
          </p:cNvSpPr>
          <p:nvPr/>
        </p:nvSpPr>
        <p:spPr bwMode="auto">
          <a:xfrm>
            <a:off x="5440363" y="4572000"/>
            <a:ext cx="2762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200">
                <a:solidFill>
                  <a:schemeClr val="bg1"/>
                </a:solidFill>
                <a:latin typeface="Times New Roman" pitchFamily="18" charset="0"/>
                <a:cs typeface="Times New Roman" pitchFamily="18" charset="0"/>
              </a:rPr>
              <a:t>3</a:t>
            </a:r>
            <a:endParaRPr lang="en-US">
              <a:solidFill>
                <a:schemeClr val="bg1"/>
              </a:solidFill>
              <a:latin typeface="Times New Roman" pitchFamily="18" charset="0"/>
              <a:cs typeface="Times New Roman" pitchFamily="18" charset="0"/>
            </a:endParaRPr>
          </a:p>
        </p:txBody>
      </p:sp>
      <p:sp>
        <p:nvSpPr>
          <p:cNvPr id="10251" name="Text Box 9"/>
          <p:cNvSpPr txBox="1">
            <a:spLocks noChangeArrowheads="1"/>
          </p:cNvSpPr>
          <p:nvPr/>
        </p:nvSpPr>
        <p:spPr bwMode="auto">
          <a:xfrm>
            <a:off x="6904038" y="4572000"/>
            <a:ext cx="312737"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r>
              <a:rPr lang="en-US" sz="1200">
                <a:solidFill>
                  <a:schemeClr val="bg1"/>
                </a:solidFill>
                <a:latin typeface="Times New Roman" pitchFamily="18" charset="0"/>
                <a:cs typeface="Times New Roman" pitchFamily="18" charset="0"/>
              </a:rPr>
              <a:t>4</a:t>
            </a:r>
            <a:endParaRPr lang="en-US">
              <a:solidFill>
                <a:schemeClr val="bg1"/>
              </a:solidFill>
              <a:latin typeface="Times New Roman" pitchFamily="18" charset="0"/>
              <a:cs typeface="Times New Roman" pitchFamily="18" charset="0"/>
            </a:endParaRPr>
          </a:p>
        </p:txBody>
      </p:sp>
      <p:sp>
        <p:nvSpPr>
          <p:cNvPr id="10252" name="AutoShape 10"/>
          <p:cNvSpPr>
            <a:spLocks noChangeArrowheads="1"/>
          </p:cNvSpPr>
          <p:nvPr/>
        </p:nvSpPr>
        <p:spPr bwMode="auto">
          <a:xfrm>
            <a:off x="2606675" y="44799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10253" name="AutoShape 11"/>
          <p:cNvSpPr>
            <a:spLocks noChangeArrowheads="1"/>
          </p:cNvSpPr>
          <p:nvPr/>
        </p:nvSpPr>
        <p:spPr bwMode="auto">
          <a:xfrm>
            <a:off x="2971800" y="44799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10254" name="AutoShape 12"/>
          <p:cNvSpPr>
            <a:spLocks noChangeArrowheads="1"/>
          </p:cNvSpPr>
          <p:nvPr/>
        </p:nvSpPr>
        <p:spPr bwMode="auto">
          <a:xfrm>
            <a:off x="3336925" y="44799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10255" name="AutoShape 13"/>
          <p:cNvSpPr>
            <a:spLocks noChangeArrowheads="1"/>
          </p:cNvSpPr>
          <p:nvPr/>
        </p:nvSpPr>
        <p:spPr bwMode="auto">
          <a:xfrm>
            <a:off x="3703638" y="44799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10256" name="AutoShape 14"/>
          <p:cNvSpPr>
            <a:spLocks noChangeArrowheads="1"/>
          </p:cNvSpPr>
          <p:nvPr/>
        </p:nvSpPr>
        <p:spPr bwMode="auto">
          <a:xfrm>
            <a:off x="4068763" y="44799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10257" name="AutoShape 15"/>
          <p:cNvSpPr>
            <a:spLocks noChangeArrowheads="1"/>
          </p:cNvSpPr>
          <p:nvPr/>
        </p:nvSpPr>
        <p:spPr bwMode="auto">
          <a:xfrm>
            <a:off x="4800600" y="44799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10258" name="AutoShape 16"/>
          <p:cNvSpPr>
            <a:spLocks noChangeArrowheads="1"/>
          </p:cNvSpPr>
          <p:nvPr/>
        </p:nvSpPr>
        <p:spPr bwMode="auto">
          <a:xfrm>
            <a:off x="5532438" y="44799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10259" name="AutoShape 17"/>
          <p:cNvSpPr>
            <a:spLocks noChangeArrowheads="1"/>
          </p:cNvSpPr>
          <p:nvPr/>
        </p:nvSpPr>
        <p:spPr bwMode="auto">
          <a:xfrm>
            <a:off x="6264275" y="4479925"/>
            <a:ext cx="136525" cy="190500"/>
          </a:xfrm>
          <a:prstGeom prst="star4">
            <a:avLst>
              <a:gd name="adj" fmla="val 12500"/>
            </a:avLst>
          </a:prstGeom>
          <a:solidFill>
            <a:srgbClr val="FFFFFF"/>
          </a:solidFill>
          <a:ln w="9525">
            <a:solidFill>
              <a:srgbClr val="000000"/>
            </a:solidFill>
            <a:miter lim="800000"/>
            <a:headEnd/>
            <a:tailEnd/>
          </a:ln>
        </p:spPr>
        <p:txBody>
          <a:bodyPr/>
          <a:lstStyle/>
          <a:p>
            <a:endParaRPr lang="en-US">
              <a:solidFill>
                <a:schemeClr val="bg1"/>
              </a:solidFill>
            </a:endParaRPr>
          </a:p>
        </p:txBody>
      </p:sp>
      <p:sp>
        <p:nvSpPr>
          <p:cNvPr id="10262" name="Text Box 20"/>
          <p:cNvSpPr txBox="1">
            <a:spLocks noChangeArrowheads="1"/>
          </p:cNvSpPr>
          <p:nvPr/>
        </p:nvSpPr>
        <p:spPr bwMode="auto">
          <a:xfrm>
            <a:off x="990600" y="4572000"/>
            <a:ext cx="2762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ea typeface="ＭＳ Ｐゴシック" pitchFamily="34" charset="-128"/>
              </a:defRPr>
            </a:lvl1pPr>
            <a:lvl2pPr marL="742950" indent="-285750" eaLnBrk="0" hangingPunct="0">
              <a:defRPr sz="2400">
                <a:solidFill>
                  <a:schemeClr val="tx1"/>
                </a:solidFill>
                <a:latin typeface="Palatino" pitchFamily="18" charset="0"/>
                <a:ea typeface="ＭＳ Ｐゴシック" pitchFamily="34" charset="-128"/>
              </a:defRPr>
            </a:lvl2pPr>
            <a:lvl3pPr marL="1143000" indent="-228600" eaLnBrk="0" hangingPunct="0">
              <a:defRPr sz="2400">
                <a:solidFill>
                  <a:schemeClr val="tx1"/>
                </a:solidFill>
                <a:latin typeface="Palatino" pitchFamily="18" charset="0"/>
                <a:ea typeface="ＭＳ Ｐゴシック" pitchFamily="34" charset="-128"/>
              </a:defRPr>
            </a:lvl3pPr>
            <a:lvl4pPr marL="1600200" indent="-228600" eaLnBrk="0" hangingPunct="0">
              <a:defRPr sz="2400">
                <a:solidFill>
                  <a:schemeClr val="tx1"/>
                </a:solidFill>
                <a:latin typeface="Palatino" pitchFamily="18" charset="0"/>
                <a:ea typeface="ＭＳ Ｐゴシック" pitchFamily="34" charset="-128"/>
              </a:defRPr>
            </a:lvl4pPr>
            <a:lvl5pPr marL="2057400" indent="-228600" eaLnBrk="0" hangingPunct="0">
              <a:defRPr sz="2400">
                <a:solidFill>
                  <a:schemeClr val="tx1"/>
                </a:solidFill>
                <a:latin typeface="Palatino"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Palatino" pitchFamily="18" charset="0"/>
                <a:ea typeface="ＭＳ Ｐゴシック" pitchFamily="34" charset="-128"/>
              </a:defRPr>
            </a:lvl9pPr>
          </a:lstStyle>
          <a:p>
            <a:pPr eaLnBrk="1" hangingPunct="1"/>
            <a:r>
              <a:rPr lang="en-US" sz="1200">
                <a:solidFill>
                  <a:schemeClr val="bg1"/>
                </a:solidFill>
              </a:rPr>
              <a:t>0</a:t>
            </a:r>
            <a:endParaRPr lang="en-US">
              <a:solidFill>
                <a:schemeClr val="bg1"/>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72600" y="613992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2_Title &amp; Bullet ">
  <a:themeElements>
    <a:clrScheme name="NVIDIA + University of Illinois 2015 Template">
      <a:dk1>
        <a:srgbClr val="6F6F6F"/>
      </a:dk1>
      <a:lt1>
        <a:srgbClr val="FFFFFF"/>
      </a:lt1>
      <a:dk2>
        <a:srgbClr val="000000"/>
      </a:dk2>
      <a:lt2>
        <a:srgbClr val="333333"/>
      </a:lt2>
      <a:accent1>
        <a:srgbClr val="76B900"/>
      </a:accent1>
      <a:accent2>
        <a:srgbClr val="FA6300"/>
      </a:accent2>
      <a:accent3>
        <a:srgbClr val="007A43"/>
      </a:accent3>
      <a:accent4>
        <a:srgbClr val="2F426B"/>
      </a:accent4>
      <a:accent5>
        <a:srgbClr val="990366"/>
      </a:accent5>
      <a:accent6>
        <a:srgbClr val="006A9A"/>
      </a:accent6>
      <a:hlink>
        <a:srgbClr val="76B900"/>
      </a:hlink>
      <a:folHlink>
        <a:srgbClr val="004831"/>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dirty="0" smtClean="0">
            <a:solidFill>
              <a:schemeClr val="bg2"/>
            </a:solidFill>
            <a:latin typeface="Arial" panose="020B0604020202020204" pitchFamily="34" charset="0"/>
            <a:cs typeface="Arial" panose="020B0604020202020204" pitchFamily="34" charset="0"/>
          </a:defRPr>
        </a:defPPr>
      </a:lst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3-1-kernel-SPMD-parallelism" id="{C940C72C-5B46-42E2-A282-9394487CB5A2}" vid="{A6EEB0E5-884E-4905-91C4-C8C6195CCF3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BB0370999F4D641B163DEC6FC797108" ma:contentTypeVersion="18" ma:contentTypeDescription="Create a new document." ma:contentTypeScope="" ma:versionID="d2c52b27b469f4b6e1b138eb1ea31e36">
  <xsd:schema xmlns:xsd="http://www.w3.org/2001/XMLSchema" xmlns:xs="http://www.w3.org/2001/XMLSchema" xmlns:p="http://schemas.microsoft.com/office/2006/metadata/properties" xmlns:ns2="1956f548-e1c6-4bad-9b00-9434a603b471" targetNamespace="http://schemas.microsoft.com/office/2006/metadata/properties" ma:root="true" ma:fieldsID="c2094d8471d136f8c152cad8b4222d6d" ns2:_="">
    <xsd:import namespace="1956f548-e1c6-4bad-9b00-9434a603b471"/>
    <xsd:element name="properties">
      <xsd:complexType>
        <xsd:sequence>
          <xsd:element name="documentManagement">
            <xsd:complexType>
              <xsd:all>
                <xsd:element ref="ns2:Order0" minOccurs="0"/>
                <xsd:element ref="ns2:Description0" minOccurs="0"/>
                <xsd:element ref="ns2:Chapter" minOccurs="0"/>
                <xsd:element ref="ns2:Kit_x0020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56f548-e1c6-4bad-9b00-9434a603b471" elementFormDefault="qualified">
    <xsd:import namespace="http://schemas.microsoft.com/office/2006/documentManagement/types"/>
    <xsd:import namespace="http://schemas.microsoft.com/office/infopath/2007/PartnerControls"/>
    <xsd:element name="Order0" ma:index="2" nillable="true" ma:displayName="Order" ma:decimals="3" ma:internalName="Order0" ma:percentage="FALSE">
      <xsd:simpleType>
        <xsd:restriction base="dms:Number"/>
      </xsd:simpleType>
    </xsd:element>
    <xsd:element name="Description0" ma:index="3" nillable="true" ma:displayName="Description" ma:internalName="Description0">
      <xsd:simpleType>
        <xsd:restriction base="dms:Text">
          <xsd:maxLength value="255"/>
        </xsd:restriction>
      </xsd:simpleType>
    </xsd:element>
    <xsd:element name="Chapter" ma:index="4" nillable="true" ma:displayName="Chapter" ma:internalName="Chapter">
      <xsd:simpleType>
        <xsd:restriction base="dms:Text">
          <xsd:maxLength value="255"/>
        </xsd:restriction>
      </xsd:simpleType>
    </xsd:element>
    <xsd:element name="Kit_x0020_Version" ma:index="5" nillable="true" ma:displayName="Kit Version" ma:default="Eval Kit" ma:format="Dropdown" ma:internalName="Kit_x0020_Version">
      <xsd:simpleType>
        <xsd:restriction base="dms:Choice">
          <xsd:enumeration value="Eval Kit"/>
          <xsd:enumeration value="Release 1.0"/>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escription0 xmlns="1956f548-e1c6-4bad-9b00-9434a603b471" xsi:nil="true"/>
    <Order0 xmlns="1956f548-e1c6-4bad-9b00-9434a603b471">12.21</Order0>
    <Chapter xmlns="1956f548-e1c6-4bad-9b00-9434a603b471" xsi:nil="true"/>
    <Kit_x0020_Version xmlns="1956f548-e1c6-4bad-9b00-9434a603b471">Release 1.0</Kit_x0020_Version>
  </documentManagement>
</p:properties>
</file>

<file path=customXml/itemProps1.xml><?xml version="1.0" encoding="utf-8"?>
<ds:datastoreItem xmlns:ds="http://schemas.openxmlformats.org/officeDocument/2006/customXml" ds:itemID="{707FCEFD-3CE7-4D29-A74F-CCF31131F4D2}">
  <ds:schemaRefs>
    <ds:schemaRef ds:uri="http://schemas.microsoft.com/sharepoint/v3/contenttype/forms"/>
  </ds:schemaRefs>
</ds:datastoreItem>
</file>

<file path=customXml/itemProps2.xml><?xml version="1.0" encoding="utf-8"?>
<ds:datastoreItem xmlns:ds="http://schemas.openxmlformats.org/officeDocument/2006/customXml" ds:itemID="{B00C18CB-9148-47F3-A747-09C568256B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56f548-e1c6-4bad-9b00-9434a603b4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F21A51-D3C3-4CE0-9808-DA46D86DF5E7}">
  <ds:schemaRefs>
    <ds:schemaRef ds:uri="http://purl.org/dc/dcmitype/"/>
    <ds:schemaRef ds:uri="http://schemas.microsoft.com/office/infopath/2007/PartnerControls"/>
    <ds:schemaRef ds:uri="1956f548-e1c6-4bad-9b00-9434a603b471"/>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Template>
  <TotalTime>31969</TotalTime>
  <Words>2111</Words>
  <Application>Microsoft Office PowerPoint</Application>
  <PresentationFormat>On-screen Show (4:3)</PresentationFormat>
  <Paragraphs>567</Paragraphs>
  <Slides>24</Slides>
  <Notes>3</Notes>
  <HiddenSlides>0</HiddenSlides>
  <MMClips>24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ＭＳ Ｐゴシック</vt:lpstr>
      <vt:lpstr>ＭＳ Ｐゴシック</vt:lpstr>
      <vt:lpstr>AkzidenzGrotesk</vt:lpstr>
      <vt:lpstr>Akzidenz-Grotesk Extended BQ</vt:lpstr>
      <vt:lpstr>Arial</vt:lpstr>
      <vt:lpstr>Calibri</vt:lpstr>
      <vt:lpstr>Courier New</vt:lpstr>
      <vt:lpstr>Palatino</vt:lpstr>
      <vt:lpstr>Sentinel Medium</vt:lpstr>
      <vt:lpstr>Times New Roman</vt:lpstr>
      <vt:lpstr>Trebuchet MS</vt:lpstr>
      <vt:lpstr>2_Title &amp; Bullet </vt:lpstr>
      <vt:lpstr>Module 12 – Floating-Point Considerations</vt:lpstr>
      <vt:lpstr>Objective</vt:lpstr>
      <vt:lpstr>What is IEEE floating-point format?</vt:lpstr>
      <vt:lpstr>Normalized Representation</vt:lpstr>
      <vt:lpstr>Exponent Representation</vt:lpstr>
      <vt:lpstr>A simple, hypothetical 5-bit FP format</vt:lpstr>
      <vt:lpstr>Representable Numbers</vt:lpstr>
      <vt:lpstr>Representable Numbers of a 5-bit Hypothetical IEEE Format</vt:lpstr>
      <vt:lpstr>Flush to Zero</vt:lpstr>
      <vt:lpstr>Flush to Zero</vt:lpstr>
      <vt:lpstr>Why is flushing to zero problematic?</vt:lpstr>
      <vt:lpstr>Denormalized Numbers</vt:lpstr>
      <vt:lpstr>Denormalization</vt:lpstr>
      <vt:lpstr>IEEE 754 Format and Precision</vt:lpstr>
      <vt:lpstr>Special Bit Patterns</vt:lpstr>
      <vt:lpstr>Floating Point Accuracy and Rounding</vt:lpstr>
      <vt:lpstr>Rounding and Error</vt:lpstr>
      <vt:lpstr>Rounding and Error</vt:lpstr>
      <vt:lpstr>Error Measure </vt:lpstr>
      <vt:lpstr>Order of Operations Matter</vt:lpstr>
      <vt:lpstr>Algorithm Considerations</vt:lpstr>
      <vt:lpstr>Runtime Math Library</vt:lpstr>
      <vt:lpstr>Make your program float-safe!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12 - Floating Point Considerations</dc:title>
  <dc:creator>Wen-mei Hwu</dc:creator>
  <cp:lastModifiedBy>Andrew Schuh</cp:lastModifiedBy>
  <cp:revision>242</cp:revision>
  <dcterms:created xsi:type="dcterms:W3CDTF">1601-01-01T00:00:00Z</dcterms:created>
  <dcterms:modified xsi:type="dcterms:W3CDTF">2017-05-05T07:19:11Z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0x0101006BB0370999F4D641B163DEC6FC797108</vt:lpwstr>
  </property>
  <property fmtid="{D5CDD505-2E9C-101B-9397-08002B2CF9AE}" pid="3" name="Complete">
    <vt:bool>false</vt:bool>
  </property>
  <property fmtid="{D5CDD505-2E9C-101B-9397-08002B2CF9AE}" pid="4" name="Review Edits Complete">
    <vt:bool>false</vt:bool>
  </property>
  <property fmtid="{D5CDD505-2E9C-101B-9397-08002B2CF9AE}" pid="5" name="Evaluation Kit Module">
    <vt:bool>false</vt:bool>
  </property>
  <property fmtid="{D5CDD505-2E9C-101B-9397-08002B2CF9AE}" pid="6" name="Ready for Review">
    <vt:bool>false</vt:bool>
  </property>
  <property fmtid="{D5CDD505-2E9C-101B-9397-08002B2CF9AE}" pid="7" name="Labs">
    <vt:lpwstr>N/A</vt:lpwstr>
  </property>
  <property fmtid="{D5CDD505-2E9C-101B-9397-08002B2CF9AE}" pid="8" name="Test Field">
    <vt:lpwstr>Slides</vt:lpwstr>
  </property>
  <property fmtid="{D5CDD505-2E9C-101B-9397-08002B2CF9AE}" pid="9" name="Lectures">
    <vt:lpwstr>Reviewed</vt:lpwstr>
  </property>
  <property fmtid="{D5CDD505-2E9C-101B-9397-08002B2CF9AE}" pid="10" name="Quizzes">
    <vt:lpwstr>N/A</vt:lpwstr>
  </property>
</Properties>
</file>